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284" r:id="rId3"/>
    <p:sldId id="288" r:id="rId4"/>
    <p:sldId id="291" r:id="rId5"/>
    <p:sldId id="292" r:id="rId6"/>
    <p:sldId id="319" r:id="rId7"/>
    <p:sldId id="320" r:id="rId8"/>
    <p:sldId id="321" r:id="rId9"/>
    <p:sldId id="344" r:id="rId10"/>
    <p:sldId id="345" r:id="rId11"/>
    <p:sldId id="346" r:id="rId12"/>
    <p:sldId id="304" r:id="rId13"/>
    <p:sldId id="305" r:id="rId14"/>
    <p:sldId id="306" r:id="rId15"/>
    <p:sldId id="293" r:id="rId16"/>
    <p:sldId id="294" r:id="rId17"/>
    <p:sldId id="347" r:id="rId18"/>
    <p:sldId id="348" r:id="rId19"/>
    <p:sldId id="322" r:id="rId20"/>
    <p:sldId id="323" r:id="rId21"/>
    <p:sldId id="324" r:id="rId22"/>
    <p:sldId id="349" r:id="rId23"/>
    <p:sldId id="299" r:id="rId24"/>
    <p:sldId id="300" r:id="rId25"/>
    <p:sldId id="301" r:id="rId26"/>
    <p:sldId id="302" r:id="rId27"/>
    <p:sldId id="308" r:id="rId28"/>
    <p:sldId id="309" r:id="rId29"/>
    <p:sldId id="310" r:id="rId30"/>
    <p:sldId id="311" r:id="rId31"/>
    <p:sldId id="295" r:id="rId32"/>
    <p:sldId id="296" r:id="rId33"/>
    <p:sldId id="297" r:id="rId34"/>
    <p:sldId id="298" r:id="rId35"/>
    <p:sldId id="315" r:id="rId36"/>
    <p:sldId id="316" r:id="rId37"/>
    <p:sldId id="317" r:id="rId38"/>
    <p:sldId id="318" r:id="rId39"/>
    <p:sldId id="33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9446F"/>
    <a:srgbClr val="06134A"/>
    <a:srgbClr val="FF5555"/>
    <a:srgbClr val="FF0000"/>
    <a:srgbClr val="6C4BA2"/>
    <a:srgbClr val="DF773A"/>
    <a:srgbClr val="9EAF3D"/>
    <a:srgbClr val="94AD74"/>
    <a:srgbClr val="3B5264"/>
    <a:srgbClr val="5B6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47" autoAdjust="0"/>
    <p:restoredTop sz="94660"/>
  </p:normalViewPr>
  <p:slideViewPr>
    <p:cSldViewPr snapToGrid="0">
      <p:cViewPr>
        <p:scale>
          <a:sx n="70" d="100"/>
          <a:sy n="70" d="100"/>
        </p:scale>
        <p:origin x="-141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3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594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STANDARD:</a:t>
            </a:r>
          </a:p>
          <a:p>
            <a:endParaRPr lang="en-US" sz="3100" b="1" dirty="0" smtClean="0">
              <a:latin typeface="KG First Time In Forever" panose="02000506000000020003" pitchFamily="2" charset="0"/>
            </a:endParaRPr>
          </a:p>
          <a:p>
            <a:endParaRPr lang="en-US" sz="3100" b="1" dirty="0">
              <a:latin typeface="KG First Time In Forever" panose="02000506000000020003" pitchFamily="2" charset="0"/>
            </a:endParaRPr>
          </a:p>
          <a:p>
            <a:r>
              <a:rPr lang="en-US" sz="3100" b="1" dirty="0" smtClean="0">
                <a:latin typeface="KG First Time In Forever" panose="02000506000000020003" pitchFamily="2" charset="0"/>
              </a:rPr>
              <a:t>SS6G1 </a:t>
            </a:r>
            <a:r>
              <a:rPr lang="en-US" sz="3100" b="1" dirty="0">
                <a:latin typeface="KG First Time In Forever" panose="02000506000000020003" pitchFamily="2" charset="0"/>
              </a:rPr>
              <a:t>The student will locate selected features of Latin America and the Caribbean. </a:t>
            </a:r>
            <a:endParaRPr lang="en-US" sz="3100" dirty="0">
              <a:latin typeface="KG First Time In Forever" panose="02000506000000020003" pitchFamily="2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KG First Time In Forever" panose="0200050600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56" y="761999"/>
            <a:ext cx="6729187" cy="55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2" name="Picture 1" descr="Amazon-Rainforest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9" y="1233714"/>
            <a:ext cx="7762438" cy="43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500" y="1633493"/>
            <a:ext cx="8050235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sea in the Atlantic Ocean surrounded by Mexico, Central America, and small Caribbean countries.</a:t>
            </a:r>
            <a:endParaRPr lang="en-US" sz="28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a major trade route for Latin American countries.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popular tourist area—noted for its mild tropical climate and beautiful waters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61864" y="14790"/>
            <a:ext cx="840268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Caribbean Sea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46763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78" y="640080"/>
            <a:ext cx="6600444" cy="5577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8703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9" y="857250"/>
            <a:ext cx="8057702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754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Gulf of Mexico is </a:t>
            </a:r>
            <a:r>
              <a:rPr lang="en-US" sz="3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body of </a:t>
            </a:r>
            <a:r>
              <a:rPr lang="en-US" sz="3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that is part of the Atlantic Ocean and is surrounded by Mexico, the southern U.S., and Cuba.</a:t>
            </a:r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20254" y="61142"/>
            <a:ext cx="8303492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Gulf of Mexico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23582"/>
            <a:ext cx="5143500" cy="60108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37147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second largest ocean in the world. It covers approximately 20% of the Earth’s surface.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53930" y="61142"/>
            <a:ext cx="683614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Atlantic Ocean</a:t>
            </a:r>
            <a:endParaRPr lang="en-US" sz="8000" dirty="0">
              <a:ln w="38100">
                <a:solidFill>
                  <a:schemeClr val="bg1"/>
                </a:solidFill>
              </a:ln>
              <a:effectLst>
                <a:glow rad="63500">
                  <a:srgbClr val="1E2A5C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84065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 descr="atlantic-ocean-map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7" y="961572"/>
            <a:ext cx="7625281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660" y="1300356"/>
            <a:ext cx="8050235" cy="658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World’s largest </a:t>
            </a:r>
            <a:r>
              <a:rPr lang="en-US" sz="40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 deepest ocean.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Covers the western coast of South </a:t>
            </a:r>
            <a:r>
              <a:rPr lang="en-US" sz="4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America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4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the location of the deepest trench in the world, the Mariana Trench.</a:t>
            </a:r>
            <a:endParaRPr lang="en-US" sz="40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74518" y="0"/>
            <a:ext cx="79773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Pacific Ocean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47431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991772" y="0"/>
            <a:ext cx="7142871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2" y="0"/>
            <a:ext cx="5747197" cy="68580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30521" y="2290700"/>
            <a:ext cx="5882957" cy="18697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850" dirty="0">
                <a:ln w="38100">
                  <a:solidFill>
                    <a:srgbClr val="7FAB53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 of</a:t>
            </a:r>
          </a:p>
          <a:p>
            <a:pPr algn="ctr"/>
            <a:r>
              <a:rPr lang="en-US" sz="5850" dirty="0">
                <a:ln w="38100">
                  <a:solidFill>
                    <a:srgbClr val="7FAB53"/>
                  </a:solidFill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30521" y="666884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368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" b="4842"/>
          <a:stretch/>
        </p:blipFill>
        <p:spPr>
          <a:xfrm>
            <a:off x="877129" y="685800"/>
            <a:ext cx="738974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7132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7" y="857250"/>
            <a:ext cx="7734587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91362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 descr="Mariana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" y="979715"/>
            <a:ext cx="7053942" cy="4408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428" y="5678714"/>
            <a:ext cx="8418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Mariana Trench: Off the coast of the Philippines.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703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43" y="1300356"/>
            <a:ext cx="8050235" cy="519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</a:t>
            </a:r>
            <a:r>
              <a:rPr lang="en-US" sz="2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51 mile long, man-made canal. It is </a:t>
            </a:r>
            <a:r>
              <a:rPr lang="en-US" sz="2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</a:t>
            </a:r>
            <a:r>
              <a:rPr lang="en-US" sz="2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major “shortcut” that allows ships to travel between the Pacific and Atlantic oceans.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handles a large volume of world shipping and enables </a:t>
            </a:r>
            <a:r>
              <a:rPr lang="en-US" sz="2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ships </a:t>
            </a: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avoid traveling around South America, reducing their voyages by thousands of miles and many days.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consists of artificially created lakes, channels, and a series of locks, or water-filled chambers, that raise and lower ships through the mountainous terrain of central Panama.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59835" y="0"/>
            <a:ext cx="8006744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Panama Canal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59492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685800"/>
            <a:ext cx="746150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 rot="7929518">
            <a:off x="5317942" y="3468349"/>
            <a:ext cx="2003779" cy="414119"/>
          </a:xfrm>
          <a:prstGeom prst="rightArrow">
            <a:avLst>
              <a:gd name="adj1" fmla="val 50000"/>
              <a:gd name="adj2" fmla="val 6710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636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7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1" y="685800"/>
            <a:ext cx="753943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16938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Content Placeholder 3" descr="ca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428" y="685800"/>
            <a:ext cx="722914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9019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01428"/>
            <a:ext cx="8050235" cy="506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4,500 </a:t>
            </a:r>
            <a:r>
              <a:rPr lang="en-US" sz="32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mile long mountain system that is the source </a:t>
            </a:r>
            <a:r>
              <a:rPr lang="en-US" sz="32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major rivers in South America.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rise at some points to 20,000 feet—same height as twenty 100 story buildings  stacked on top of each other!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largest mountains in the world--Himalayas are the 1</a:t>
            </a:r>
            <a:r>
              <a:rPr lang="en-US" sz="3200" baseline="30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17209" y="0"/>
            <a:ext cx="791332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Andes Mountains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88657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>
          <a:xfrm>
            <a:off x="2165474" y="228600"/>
            <a:ext cx="481305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1726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6" y="857250"/>
            <a:ext cx="7717289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714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90" y="1478466"/>
            <a:ext cx="3903782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Latin America is divided into three regions:</a:t>
            </a:r>
          </a:p>
          <a:p>
            <a:pPr algn="ctr"/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Mexico and Central America</a:t>
            </a:r>
          </a:p>
          <a:p>
            <a:pPr marL="257175" indent="-257175"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+mj-lt"/>
              <a:buAutoNum type="arabicPeriod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The Caribbean</a:t>
            </a:r>
          </a:p>
          <a:p>
            <a:pPr marL="257175" indent="-257175">
              <a:buFont typeface="+mj-lt"/>
              <a:buAutoNum type="arabicPeriod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South America</a:t>
            </a:r>
          </a:p>
          <a:p>
            <a:endParaRPr lang="en-US" sz="1350" dirty="0"/>
          </a:p>
        </p:txBody>
      </p:sp>
      <p:pic>
        <p:nvPicPr>
          <p:cNvPr id="8" name="Picture 4" descr="Latin_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73" y="1478466"/>
            <a:ext cx="3555255" cy="486623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8399" y="-31467"/>
            <a:ext cx="742254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Geography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33682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8" y="857250"/>
            <a:ext cx="7711485" cy="5143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62981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826747"/>
            <a:ext cx="8050235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mountain </a:t>
            </a:r>
            <a:r>
              <a:rPr lang="en-US" sz="28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system comprised of 3 mountain ranges located primarily </a:t>
            </a:r>
            <a:r>
              <a:rPr lang="en-US" sz="28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</a:t>
            </a:r>
            <a:r>
              <a:rPr lang="en-US" sz="28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Mexico.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Three major chains: the Sierra Madre Occidental in the west, the Sierra Madre Oriental in the east, and the Sierra Madre del Sur, which extends along the southern coast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Sierra Madre range contains some of the highest mountains and volcanoes in Latin America.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59508" y="0"/>
            <a:ext cx="5891806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Sierra Madre </a:t>
            </a:r>
            <a:endParaRPr lang="en-US" sz="6000" dirty="0" smtClean="0">
              <a:ln w="38100">
                <a:solidFill>
                  <a:schemeClr val="bg1"/>
                </a:solidFill>
              </a:ln>
              <a:effectLst>
                <a:glow rad="63500">
                  <a:srgbClr val="1E2A5C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6000" dirty="0" smtClean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Mountains</a:t>
            </a:r>
            <a:endParaRPr lang="en-US" sz="6000" dirty="0">
              <a:ln w="38100">
                <a:solidFill>
                  <a:schemeClr val="bg1"/>
                </a:solidFill>
              </a:ln>
              <a:effectLst>
                <a:glow rad="63500">
                  <a:srgbClr val="1E2A5C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58577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2" y="857250"/>
            <a:ext cx="7294937" cy="5143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200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Content Placeholder 3" descr="sier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947" y="1405890"/>
            <a:ext cx="7224107" cy="4046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0441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1" y="1026062"/>
            <a:ext cx="4708466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12" y="2431952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4414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337045"/>
            <a:ext cx="8050235" cy="371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located </a:t>
            </a:r>
            <a:r>
              <a:rPr lang="en-US" sz="40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Andes of </a:t>
            </a:r>
            <a:r>
              <a:rPr lang="en-US" sz="4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Chile.</a:t>
            </a:r>
          </a:p>
          <a:p>
            <a:pPr marL="557213" lvl="2" indent="-214313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one of the driest places on earth; very little rainfall year </a:t>
            </a:r>
            <a:r>
              <a:rPr lang="en-US" sz="40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round and has a cold climate.</a:t>
            </a:r>
            <a:endParaRPr lang="en-US" sz="40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375105" y="0"/>
            <a:ext cx="8376204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Atacama Desert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275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09" y="228600"/>
            <a:ext cx="456898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9159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Picture 5" descr="Atacama_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4008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562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5" y="685800"/>
            <a:ext cx="732013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77293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5540" r="3693" b="5980"/>
          <a:stretch/>
        </p:blipFill>
        <p:spPr>
          <a:xfrm>
            <a:off x="4570998" y="1624100"/>
            <a:ext cx="4604846" cy="51206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3414" y="177208"/>
            <a:ext cx="4349268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Souvenir Shirt</a:t>
            </a:r>
            <a:endParaRPr lang="en-US" sz="44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5540" r="3693" b="5980"/>
          <a:stretch/>
        </p:blipFill>
        <p:spPr>
          <a:xfrm>
            <a:off x="-17425" y="1624100"/>
            <a:ext cx="4604846" cy="5120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991" y="177208"/>
            <a:ext cx="4349268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Souvenir Shirt</a:t>
            </a:r>
            <a:endParaRPr lang="en-US" sz="44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" y="953685"/>
            <a:ext cx="45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Design a t-shirt that represents your favorite physical feature from the lesson.</a:t>
            </a: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-46336" y="6635861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855" y="6635862"/>
            <a:ext cx="2653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1999" y="-11468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Name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4737" y="953685"/>
            <a:ext cx="452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Design a t-shirt that represents your favorite physical feature from the lesson.</a:t>
            </a:r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8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702296"/>
            <a:ext cx="805023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2,500 miles (about as wide as the US)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Mountains dominate the region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Part of a huge system that extends from Canada, through the US, </a:t>
            </a:r>
            <a:r>
              <a:rPr lang="en-US" sz="2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</a:t>
            </a: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the way to the tip of South America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Central plateau in Mexico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Lies between Sierra Madre mountains and makes up more than </a:t>
            </a:r>
            <a:r>
              <a:rPr lang="en-US" sz="2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half of </a:t>
            </a: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country’s area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Central America is an Isthmus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Isthmus = a narrow strip of land that has water on both sides and joins 2 larger bodies of water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volcanoes in Central America, as a result, their soil is arable (fertile) and many people farm lands</a:t>
            </a:r>
          </a:p>
          <a:p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376020" y="-28947"/>
            <a:ext cx="6374374" cy="173124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Mexico &amp; </a:t>
            </a:r>
            <a:endParaRPr lang="en-US" sz="5400" dirty="0" smtClean="0">
              <a:ln w="38100">
                <a:solidFill>
                  <a:schemeClr val="bg1"/>
                </a:solidFill>
              </a:ln>
              <a:effectLst>
                <a:glow rad="63500">
                  <a:srgbClr val="1E2A5C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5400" dirty="0" smtClean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Central </a:t>
            </a:r>
            <a:r>
              <a:rPr lang="en-US" sz="54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009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6875723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8" name="Picture 4" descr="Central-Americ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8" y="17633"/>
            <a:ext cx="7332785" cy="684036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608" y="661635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2819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882" y="1147938"/>
            <a:ext cx="8050235" cy="664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river, located primarily in Brazil, that is nearly 4,000 miles </a:t>
            </a:r>
            <a:r>
              <a:rPr lang="en-US" sz="28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long.</a:t>
            </a:r>
          </a:p>
          <a:p>
            <a:endParaRPr lang="en-US" sz="2800" dirty="0" smtClean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It’s </a:t>
            </a:r>
            <a:r>
              <a:rPr lang="en-US" sz="28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2</a:t>
            </a:r>
            <a:r>
              <a:rPr lang="en-US" sz="2800" baseline="30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28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largest river in the world (1</a:t>
            </a:r>
            <a:r>
              <a:rPr lang="en-US" sz="2800" baseline="300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28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is the Nile River</a:t>
            </a:r>
            <a:r>
              <a:rPr lang="en-US" sz="28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).</a:t>
            </a:r>
            <a:endParaRPr lang="en-US" sz="28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river contains 20% of all fresh water in the world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serves as a natural highway where it’s hard to build roads</a:t>
            </a:r>
            <a:r>
              <a:rPr lang="en-US" sz="28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provides food and hydroelectric power.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54233" y="0"/>
            <a:ext cx="790235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0286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61" y="228600"/>
            <a:ext cx="539327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41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AB5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5" y="685800"/>
            <a:ext cx="8604669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3970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7FAB53">
              <a:alpha val="95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28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Amazon Rainforest is </a:t>
            </a:r>
            <a:r>
              <a:rPr lang="en-US" sz="3600" dirty="0" smtClean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large tropical rainforest occupying the drainage basin of the Amazon River.</a:t>
            </a:r>
          </a:p>
          <a:p>
            <a:endParaRPr lang="en-US" sz="3600" dirty="0" smtClean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covers much of northwestern Brazil and extends into Colombia, Peru, and other South American countries. It is the world’s largest tropical rainforest.</a:t>
            </a:r>
            <a:endParaRPr lang="en-US" sz="6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406803" y="61142"/>
            <a:ext cx="8330395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500" dirty="0" smtClean="0">
                <a:ln w="38100">
                  <a:solidFill>
                    <a:schemeClr val="bg1"/>
                  </a:solidFill>
                </a:ln>
                <a:effectLst>
                  <a:glow rad="63500">
                    <a:srgbClr val="1E2A5C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Amazon Rainforest</a:t>
            </a:r>
            <a:endParaRPr lang="en-US" sz="7500" dirty="0">
              <a:ln w="38100">
                <a:solidFill>
                  <a:schemeClr val="bg1"/>
                </a:solidFill>
              </a:ln>
              <a:effectLst>
                <a:glow rad="63500">
                  <a:srgbClr val="1E2A5C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086207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2082</TotalTime>
  <Words>803</Words>
  <Application>Microsoft Macintosh PowerPoint</Application>
  <PresentationFormat>On-screen Show (4:3)</PresentationFormat>
  <Paragraphs>139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teacher</cp:lastModifiedBy>
  <cp:revision>91</cp:revision>
  <cp:lastPrinted>2018-01-16T13:52:11Z</cp:lastPrinted>
  <dcterms:created xsi:type="dcterms:W3CDTF">2014-12-29T15:18:45Z</dcterms:created>
  <dcterms:modified xsi:type="dcterms:W3CDTF">2018-01-16T16:33:20Z</dcterms:modified>
</cp:coreProperties>
</file>