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78" r:id="rId3"/>
    <p:sldId id="264" r:id="rId4"/>
    <p:sldId id="265" r:id="rId5"/>
    <p:sldId id="267" r:id="rId6"/>
    <p:sldId id="266" r:id="rId7"/>
    <p:sldId id="258" r:id="rId8"/>
    <p:sldId id="271" r:id="rId9"/>
    <p:sldId id="277" r:id="rId10"/>
    <p:sldId id="259" r:id="rId11"/>
    <p:sldId id="273" r:id="rId12"/>
    <p:sldId id="274" r:id="rId13"/>
    <p:sldId id="260" r:id="rId14"/>
    <p:sldId id="261" r:id="rId15"/>
    <p:sldId id="262" r:id="rId16"/>
    <p:sldId id="275" r:id="rId17"/>
    <p:sldId id="276" r:id="rId18"/>
    <p:sldId id="268" r:id="rId19"/>
    <p:sldId id="269" r:id="rId20"/>
    <p:sldId id="26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-19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9E3C3A-977C-F645-9834-8907A196C846}" type="datetimeFigureOut">
              <a:rPr lang="en-US" smtClean="0"/>
              <a:t>9/20/17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A3A41-B382-1F49-8E1D-8A3CF1B03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873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5ACE27-3695-4246-A6FA-BD3198333ECE}" type="slidenum">
              <a:rPr lang="en-US"/>
              <a:pPr/>
              <a:t>13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Green=Protestant     blue=Roman Catholic    pink=Orthodox Christianity      purple=Islam   Stars indicate Judaism----France has one of the largest populations of Judaism of all the European countries.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DF66AD8-BC4A-4004-9882-414398D930CA}" type="datetimeFigureOut">
              <a:rPr lang="en-US" smtClean="0"/>
              <a:t>9/20/17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9/20/17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9/20/17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9/20/17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9/20/17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9/20/17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9/20/17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9/20/17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9/20/17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9/20/17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9/20/17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9/20/17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9/20/17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9/20/17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9/20/17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9/20/17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9/20/17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9/20/17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9/20/17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9/20/17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9/20/17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Major Religions in Europe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/>
              <a:t>Standard SS6G10</a:t>
            </a:r>
          </a:p>
          <a:p>
            <a:r>
              <a:rPr lang="en-US" dirty="0" smtClean="0"/>
              <a:t>b.   Identify the major religions in Europe:  Judaism, Christianity, and Islam.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39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038600" cy="990600"/>
          </a:xfrm>
        </p:spPr>
        <p:txBody>
          <a:bodyPr/>
          <a:lstStyle/>
          <a:p>
            <a:pPr algn="ctr" eaLnBrk="1" hangingPunct="1"/>
            <a:r>
              <a:rPr lang="en-US" smtClean="0">
                <a:solidFill>
                  <a:schemeClr val="accent2"/>
                </a:solidFill>
              </a:rPr>
              <a:t>Christianity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2.1 Billion</a:t>
            </a:r>
            <a:r>
              <a:rPr lang="en-US" dirty="0" smtClean="0"/>
              <a:t> followers (called </a:t>
            </a:r>
            <a:r>
              <a:rPr lang="en-US" dirty="0" smtClean="0">
                <a:solidFill>
                  <a:srgbClr val="FF0000"/>
                </a:solidFill>
              </a:rPr>
              <a:t>Christian</a:t>
            </a:r>
            <a:r>
              <a:rPr lang="en-US" dirty="0" smtClean="0"/>
              <a:t>)</a:t>
            </a:r>
          </a:p>
          <a:p>
            <a:pPr eaLnBrk="1" hangingPunct="1"/>
            <a:r>
              <a:rPr lang="en-US" dirty="0" smtClean="0"/>
              <a:t>Basic beliefs:  </a:t>
            </a:r>
            <a:r>
              <a:rPr lang="en-US" dirty="0" smtClean="0">
                <a:solidFill>
                  <a:srgbClr val="FF0000"/>
                </a:solidFill>
              </a:rPr>
              <a:t>Based on the teachings of Jesus, love of God and neighbor, a regard for justice, and belief that Jesus is the Son of God, prayer, Bible study, communion, church attendance</a:t>
            </a:r>
          </a:p>
          <a:p>
            <a:pPr eaLnBrk="1" hangingPunct="1"/>
            <a:r>
              <a:rPr lang="en-US" dirty="0" smtClean="0"/>
              <a:t>Founder: </a:t>
            </a:r>
            <a:r>
              <a:rPr lang="en-US" dirty="0" smtClean="0">
                <a:solidFill>
                  <a:srgbClr val="FF0000"/>
                </a:solidFill>
              </a:rPr>
              <a:t>Jesus Christ (about 30 AD)</a:t>
            </a:r>
          </a:p>
          <a:p>
            <a:pPr eaLnBrk="1" hangingPunct="1"/>
            <a:r>
              <a:rPr lang="en-US" dirty="0" smtClean="0"/>
              <a:t>Most practiced in Europe today</a:t>
            </a:r>
          </a:p>
          <a:p>
            <a:pPr eaLnBrk="1" hangingPunct="1"/>
            <a:r>
              <a:rPr lang="en-US" dirty="0" smtClean="0"/>
              <a:t>Holy book: </a:t>
            </a:r>
            <a:r>
              <a:rPr lang="en-US" dirty="0" smtClean="0">
                <a:solidFill>
                  <a:srgbClr val="FF0000"/>
                </a:solidFill>
              </a:rPr>
              <a:t>Bible</a:t>
            </a:r>
          </a:p>
          <a:p>
            <a:pPr eaLnBrk="1" hangingPunct="1"/>
            <a:r>
              <a:rPr lang="en-US" sz="2800" dirty="0" smtClean="0"/>
              <a:t>House of Worship: </a:t>
            </a:r>
            <a:r>
              <a:rPr lang="en-US" sz="2800" dirty="0" smtClean="0">
                <a:solidFill>
                  <a:srgbClr val="FF0000"/>
                </a:solidFill>
              </a:rPr>
              <a:t>Church</a:t>
            </a:r>
          </a:p>
          <a:p>
            <a:pPr eaLnBrk="1" hangingPunct="1"/>
            <a:r>
              <a:rPr lang="en-US" sz="2800" dirty="0" smtClean="0"/>
              <a:t>Holy Days:  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</a:rPr>
              <a:t>Christmas</a:t>
            </a:r>
          </a:p>
          <a:p>
            <a:pPr lvl="2" eaLnBrk="1" hangingPunct="1"/>
            <a:r>
              <a:rPr lang="en-US" i="1" dirty="0" smtClean="0">
                <a:solidFill>
                  <a:srgbClr val="000000"/>
                </a:solidFill>
              </a:rPr>
              <a:t>Birth of Christ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</a:rPr>
              <a:t>Easter</a:t>
            </a:r>
          </a:p>
          <a:p>
            <a:pPr lvl="2" eaLnBrk="1" hangingPunct="1"/>
            <a:r>
              <a:rPr lang="en-US" i="1" dirty="0" smtClean="0">
                <a:solidFill>
                  <a:srgbClr val="000000"/>
                </a:solidFill>
              </a:rPr>
              <a:t>Resurrection of Christ</a:t>
            </a: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68568" y="3352800"/>
            <a:ext cx="2942082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8493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7" b="13027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0386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873E4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7999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919011" y="406608"/>
            <a:ext cx="330596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Bible</a:t>
            </a:r>
            <a:endParaRPr lang="en-US" sz="4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39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6858000"/>
          </a:xfrm>
        </p:spPr>
        <p:txBody>
          <a:bodyPr/>
          <a:lstStyle/>
          <a:p>
            <a:r>
              <a:rPr lang="en-US"/>
              <a:t>    </a:t>
            </a:r>
            <a:endParaRPr lang="en-US" sz="280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-315913" y="3244850"/>
            <a:ext cx="438151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/>
              <a:t>    </a:t>
            </a:r>
          </a:p>
        </p:txBody>
      </p:sp>
      <p:pic>
        <p:nvPicPr>
          <p:cNvPr id="2054" name="Picture 6" descr="Europe_religion_map_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7"/>
            <a:ext cx="9144000" cy="685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5105400" y="2057400"/>
            <a:ext cx="304800" cy="2286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5791200" y="2743200"/>
            <a:ext cx="228600" cy="2286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2286000" y="3352800"/>
            <a:ext cx="228600" cy="2286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2438400" y="3962400"/>
            <a:ext cx="381000" cy="3048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3810000" y="4114800"/>
            <a:ext cx="304800" cy="2286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062" name="AutoShape 14"/>
          <p:cNvCxnSpPr>
            <a:cxnSpLocks noChangeShapeType="1"/>
            <a:stCxn id="2054" idx="1"/>
            <a:endCxn id="2054" idx="1"/>
          </p:cNvCxnSpPr>
          <p:nvPr/>
        </p:nvCxnSpPr>
        <p:spPr bwMode="auto">
          <a:xfrm>
            <a:off x="0" y="3431849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63" name="WordArt 15"/>
          <p:cNvSpPr>
            <a:spLocks noChangeArrowheads="1" noChangeShapeType="1" noTextEdit="1"/>
          </p:cNvSpPr>
          <p:nvPr/>
        </p:nvSpPr>
        <p:spPr bwMode="auto">
          <a:xfrm>
            <a:off x="2209800" y="1219200"/>
            <a:ext cx="2628900" cy="14573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Protestant</a:t>
            </a:r>
          </a:p>
        </p:txBody>
      </p:sp>
      <p:sp>
        <p:nvSpPr>
          <p:cNvPr id="2064" name="WordArt 16"/>
          <p:cNvSpPr>
            <a:spLocks noChangeArrowheads="1" noChangeShapeType="1" noTextEdit="1"/>
          </p:cNvSpPr>
          <p:nvPr/>
        </p:nvSpPr>
        <p:spPr bwMode="auto">
          <a:xfrm rot="2551548">
            <a:off x="5715000" y="1905000"/>
            <a:ext cx="2305050" cy="14573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Orthodox</a:t>
            </a:r>
          </a:p>
        </p:txBody>
      </p:sp>
      <p:sp>
        <p:nvSpPr>
          <p:cNvPr id="2065" name="WordArt 17"/>
          <p:cNvSpPr>
            <a:spLocks noChangeArrowheads="1" noChangeShapeType="1" noTextEdit="1"/>
          </p:cNvSpPr>
          <p:nvPr/>
        </p:nvSpPr>
        <p:spPr bwMode="auto">
          <a:xfrm>
            <a:off x="1447800" y="4267200"/>
            <a:ext cx="2076450" cy="14573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Catholic</a:t>
            </a:r>
          </a:p>
        </p:txBody>
      </p:sp>
      <p:sp>
        <p:nvSpPr>
          <p:cNvPr id="2066" name="WordArt 18"/>
          <p:cNvSpPr>
            <a:spLocks noChangeArrowheads="1" noChangeShapeType="1" noTextEdit="1"/>
          </p:cNvSpPr>
          <p:nvPr/>
        </p:nvSpPr>
        <p:spPr bwMode="auto">
          <a:xfrm rot="2917527">
            <a:off x="4360069" y="4936331"/>
            <a:ext cx="781050" cy="8143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Islam</a:t>
            </a:r>
          </a:p>
        </p:txBody>
      </p:sp>
      <p:sp>
        <p:nvSpPr>
          <p:cNvPr id="2067" name="WordArt 19"/>
          <p:cNvSpPr>
            <a:spLocks noChangeArrowheads="1" noChangeShapeType="1" noTextEdit="1"/>
          </p:cNvSpPr>
          <p:nvPr/>
        </p:nvSpPr>
        <p:spPr bwMode="auto">
          <a:xfrm rot="1251703">
            <a:off x="6553200" y="3962400"/>
            <a:ext cx="1638300" cy="11144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Judaism</a:t>
            </a:r>
          </a:p>
        </p:txBody>
      </p:sp>
      <p:sp>
        <p:nvSpPr>
          <p:cNvPr id="2068" name="Line 20"/>
          <p:cNvSpPr>
            <a:spLocks noChangeShapeType="1"/>
          </p:cNvSpPr>
          <p:nvPr/>
        </p:nvSpPr>
        <p:spPr bwMode="auto">
          <a:xfrm flipH="1" flipV="1">
            <a:off x="5867400" y="2895600"/>
            <a:ext cx="8382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9" name="Line 21"/>
          <p:cNvSpPr>
            <a:spLocks noChangeShapeType="1"/>
          </p:cNvSpPr>
          <p:nvPr/>
        </p:nvSpPr>
        <p:spPr bwMode="auto">
          <a:xfrm flipH="1" flipV="1">
            <a:off x="5257800" y="2286000"/>
            <a:ext cx="14478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0" name="Line 22"/>
          <p:cNvSpPr>
            <a:spLocks noChangeShapeType="1"/>
          </p:cNvSpPr>
          <p:nvPr/>
        </p:nvSpPr>
        <p:spPr bwMode="auto">
          <a:xfrm flipH="1" flipV="1">
            <a:off x="4114800" y="4267200"/>
            <a:ext cx="2590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1" name="Line 23"/>
          <p:cNvSpPr>
            <a:spLocks noChangeShapeType="1"/>
          </p:cNvSpPr>
          <p:nvPr/>
        </p:nvSpPr>
        <p:spPr bwMode="auto">
          <a:xfrm flipH="1" flipV="1">
            <a:off x="2514600" y="3505200"/>
            <a:ext cx="4191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2" name="Line 24"/>
          <p:cNvSpPr>
            <a:spLocks noChangeShapeType="1"/>
          </p:cNvSpPr>
          <p:nvPr/>
        </p:nvSpPr>
        <p:spPr bwMode="auto">
          <a:xfrm flipH="1" flipV="1">
            <a:off x="2895600" y="4038600"/>
            <a:ext cx="3810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90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3" grpId="0" animBg="1"/>
      <p:bldP spid="2064" grpId="0" animBg="1"/>
      <p:bldP spid="2065" grpId="0" animBg="1"/>
      <p:bldP spid="2066" grpId="0" animBg="1"/>
      <p:bldP spid="206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88" name="Rectangle 132"/>
          <p:cNvSpPr>
            <a:spLocks noGrp="1" noChangeArrowheads="1"/>
          </p:cNvSpPr>
          <p:nvPr>
            <p:ph type="ctrTitle" idx="4294967295"/>
          </p:nvPr>
        </p:nvSpPr>
        <p:spPr>
          <a:xfrm>
            <a:off x="1219200" y="1371600"/>
            <a:ext cx="6705600" cy="762000"/>
          </a:xfrm>
          <a:solidFill>
            <a:srgbClr val="FF99CC"/>
          </a:solidFill>
        </p:spPr>
        <p:txBody>
          <a:bodyPr/>
          <a:lstStyle/>
          <a:p>
            <a:r>
              <a:rPr lang="en-US" b="1" dirty="0"/>
              <a:t>Protestant Christianity</a:t>
            </a:r>
          </a:p>
        </p:txBody>
      </p:sp>
      <p:sp>
        <p:nvSpPr>
          <p:cNvPr id="19590" name="Rectangle 134"/>
          <p:cNvSpPr>
            <a:spLocks noChangeArrowheads="1"/>
          </p:cNvSpPr>
          <p:nvPr/>
        </p:nvSpPr>
        <p:spPr bwMode="auto">
          <a:xfrm>
            <a:off x="1600200" y="2514600"/>
            <a:ext cx="5929313" cy="7620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chemeClr val="tx2"/>
                </a:solidFill>
              </a:rPr>
              <a:t>Orthodox Christianity</a:t>
            </a:r>
          </a:p>
        </p:txBody>
      </p:sp>
      <p:sp>
        <p:nvSpPr>
          <p:cNvPr id="19591" name="Rectangle 135"/>
          <p:cNvSpPr>
            <a:spLocks noChangeArrowheads="1"/>
          </p:cNvSpPr>
          <p:nvPr/>
        </p:nvSpPr>
        <p:spPr bwMode="auto">
          <a:xfrm>
            <a:off x="1752600" y="3581400"/>
            <a:ext cx="5619750" cy="762000"/>
          </a:xfrm>
          <a:prstGeom prst="rect">
            <a:avLst/>
          </a:prstGeom>
          <a:solidFill>
            <a:srgbClr val="CC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chemeClr val="tx2"/>
                </a:solidFill>
              </a:rPr>
              <a:t>Catholic Christianity</a:t>
            </a:r>
          </a:p>
        </p:txBody>
      </p:sp>
      <p:sp>
        <p:nvSpPr>
          <p:cNvPr id="19592" name="Text Box 136"/>
          <p:cNvSpPr txBox="1">
            <a:spLocks noChangeArrowheads="1"/>
          </p:cNvSpPr>
          <p:nvPr/>
        </p:nvSpPr>
        <p:spPr bwMode="auto">
          <a:xfrm>
            <a:off x="457200" y="4572000"/>
            <a:ext cx="8229600" cy="175432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3600" b="1" dirty="0"/>
              <a:t>All three were founded by Jesus.</a:t>
            </a:r>
          </a:p>
          <a:p>
            <a:pPr>
              <a:buFontTx/>
              <a:buChar char="•"/>
            </a:pPr>
            <a:r>
              <a:rPr lang="en-US" sz="3600" b="1" dirty="0"/>
              <a:t>All three use written book –Bible.</a:t>
            </a:r>
          </a:p>
          <a:p>
            <a:pPr>
              <a:buFontTx/>
              <a:buChar char="•"/>
            </a:pPr>
            <a:r>
              <a:rPr lang="en-US" sz="3600" b="1" dirty="0"/>
              <a:t>All three believe in one God.</a:t>
            </a:r>
          </a:p>
        </p:txBody>
      </p:sp>
    </p:spTree>
    <p:extLst>
      <p:ext uri="{BB962C8B-B14F-4D97-AF65-F5344CB8AC3E}">
        <p14:creationId xmlns:p14="http://schemas.microsoft.com/office/powerpoint/2010/main" val="2545605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667000" cy="895350"/>
          </a:xfrm>
        </p:spPr>
        <p:txBody>
          <a:bodyPr/>
          <a:lstStyle/>
          <a:p>
            <a:pPr algn="ctr" eaLnBrk="1" hangingPunct="1"/>
            <a:r>
              <a:rPr lang="en-US" smtClean="0">
                <a:solidFill>
                  <a:schemeClr val="accent2"/>
                </a:solidFill>
              </a:rPr>
              <a:t>Islam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1.3 Billion </a:t>
            </a:r>
            <a:r>
              <a:rPr lang="en-US" dirty="0" smtClean="0"/>
              <a:t>followers (called </a:t>
            </a:r>
            <a:r>
              <a:rPr lang="en-US" dirty="0" smtClean="0">
                <a:solidFill>
                  <a:srgbClr val="FF0000"/>
                </a:solidFill>
              </a:rPr>
              <a:t>Muslim</a:t>
            </a:r>
            <a:r>
              <a:rPr lang="en-US" dirty="0" smtClean="0"/>
              <a:t>)</a:t>
            </a:r>
          </a:p>
          <a:p>
            <a:pPr eaLnBrk="1" hangingPunct="1"/>
            <a:r>
              <a:rPr lang="en-US" dirty="0" smtClean="0"/>
              <a:t>Basic beliefs:  </a:t>
            </a:r>
            <a:r>
              <a:rPr lang="en-US" dirty="0" smtClean="0">
                <a:solidFill>
                  <a:srgbClr val="FF0000"/>
                </a:solidFill>
              </a:rPr>
              <a:t>prayer, giving to charity, belief in and submission to Allah, fasting during Ramadan, a trip to Mecca once during your lifetime</a:t>
            </a:r>
          </a:p>
          <a:p>
            <a:pPr eaLnBrk="1" hangingPunct="1"/>
            <a:r>
              <a:rPr lang="en-US" dirty="0" smtClean="0"/>
              <a:t>Founder: </a:t>
            </a:r>
            <a:r>
              <a:rPr lang="en-US" dirty="0" smtClean="0">
                <a:solidFill>
                  <a:srgbClr val="FF0000"/>
                </a:solidFill>
              </a:rPr>
              <a:t>Muhammad (about 610 AD)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Fastest growing religion</a:t>
            </a:r>
          </a:p>
          <a:p>
            <a:pPr eaLnBrk="1" hangingPunct="1"/>
            <a:r>
              <a:rPr lang="en-US" dirty="0" smtClean="0"/>
              <a:t>Holy book: </a:t>
            </a:r>
            <a:r>
              <a:rPr lang="en-US" dirty="0" smtClean="0">
                <a:solidFill>
                  <a:srgbClr val="FF0000"/>
                </a:solidFill>
              </a:rPr>
              <a:t>Qur’an (Koran)</a:t>
            </a:r>
          </a:p>
          <a:p>
            <a:r>
              <a:rPr lang="en-US" sz="2800" dirty="0" smtClean="0"/>
              <a:t>House of Worship: </a:t>
            </a:r>
            <a:r>
              <a:rPr lang="en-US" sz="2800" dirty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Mosque</a:t>
            </a:r>
            <a:r>
              <a:rPr lang="en-US" sz="2800" dirty="0" smtClean="0"/>
              <a:t>                         </a:t>
            </a:r>
            <a:endParaRPr lang="en-US" sz="2800" dirty="0"/>
          </a:p>
          <a:p>
            <a:r>
              <a:rPr lang="en-US" sz="2800" dirty="0" smtClean="0"/>
              <a:t>Holy Days: </a:t>
            </a:r>
          </a:p>
          <a:p>
            <a:pPr lvl="1" eaLnBrk="1" hangingPunct="1"/>
            <a:r>
              <a:rPr lang="en-US" dirty="0" err="1" smtClean="0">
                <a:solidFill>
                  <a:srgbClr val="000000"/>
                </a:solidFill>
              </a:rPr>
              <a:t>Eid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ul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Fitr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</a:p>
          <a:p>
            <a:pPr lvl="2" eaLnBrk="1" hangingPunct="1"/>
            <a:r>
              <a:rPr lang="en-US" i="1" dirty="0" smtClean="0">
                <a:solidFill>
                  <a:srgbClr val="000000"/>
                </a:solidFill>
              </a:rPr>
              <a:t>Ends Ramadan (a month of fasting) </a:t>
            </a:r>
          </a:p>
          <a:p>
            <a:pPr lvl="1" eaLnBrk="1" hangingPunct="1"/>
            <a:r>
              <a:rPr lang="en-US" dirty="0" err="1" smtClean="0">
                <a:solidFill>
                  <a:srgbClr val="000000"/>
                </a:solidFill>
              </a:rPr>
              <a:t>Eid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ul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Adha</a:t>
            </a:r>
            <a:r>
              <a:rPr lang="en-US" dirty="0" smtClean="0">
                <a:solidFill>
                  <a:srgbClr val="000000"/>
                </a:solidFill>
              </a:rPr>
              <a:t>  </a:t>
            </a:r>
          </a:p>
          <a:p>
            <a:pPr lvl="2" eaLnBrk="1" hangingPunct="1"/>
            <a:r>
              <a:rPr lang="en-US" i="1" dirty="0" smtClean="0">
                <a:solidFill>
                  <a:srgbClr val="000000"/>
                </a:solidFill>
              </a:rPr>
              <a:t>Marks the end of the holy pilgrimage</a:t>
            </a:r>
          </a:p>
        </p:txBody>
      </p:sp>
      <p:pic>
        <p:nvPicPr>
          <p:cNvPr id="2" name="Picture 1" descr="imag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865" y="2824132"/>
            <a:ext cx="2551116" cy="247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098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873E4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" y="1158129"/>
            <a:ext cx="9144009" cy="5699871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-686971" y="406608"/>
            <a:ext cx="934696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        The Qur’an (The Koran)</a:t>
            </a:r>
            <a:endParaRPr lang="en-US" sz="4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602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873E4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0" y="55488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Grand Mosque in Mecca</a:t>
            </a:r>
            <a:endParaRPr lang="en-US" sz="4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pic>
        <p:nvPicPr>
          <p:cNvPr id="12" name="Picture 4" descr="grandMosqueinMakk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" y="857249"/>
            <a:ext cx="9144000" cy="6066671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856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66CCCC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1567530" y="0"/>
            <a:ext cx="6160180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873E4F"/>
                </a:solidFill>
                <a:effectLst>
                  <a:glow rad="63500">
                    <a:srgbClr val="B9D53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Similarities</a:t>
            </a:r>
            <a:endParaRPr lang="en-US" sz="8800" b="1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873E4F"/>
              </a:solidFill>
              <a:effectLst>
                <a:glow rad="63500">
                  <a:srgbClr val="B9D536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225" y="1423467"/>
            <a:ext cx="779877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All three believe in one god (monotheistic).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They all started in Southwest Asia.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They can trace their roots to Abraham as the father of their faith.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Jerusalem, Israel </a:t>
            </a:r>
            <a:r>
              <a:rPr lang="en-US" sz="2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is the holiest city in the world for Jews and Christians, and the third holiest city for Muslims.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All three have an important messenger and book of teachings.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1036306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873E4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50033" y="0"/>
            <a:ext cx="865012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5AB8A8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Jerusalem, Israel</a:t>
            </a:r>
            <a:endParaRPr lang="en-US" sz="72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5AB8A8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4917" y="1122363"/>
            <a:ext cx="8046720" cy="557386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6" descr="israel_jerusalem_d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75" y="1394694"/>
            <a:ext cx="7459039" cy="5029200"/>
          </a:xfrm>
          <a:prstGeom prst="rect">
            <a:avLst/>
          </a:prstGeom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758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356" y="503238"/>
            <a:ext cx="8701632" cy="2848984"/>
          </a:xfrm>
        </p:spPr>
        <p:txBody>
          <a:bodyPr/>
          <a:lstStyle/>
          <a:p>
            <a:r>
              <a:rPr lang="en-US" dirty="0" smtClean="0"/>
              <a:t>Why do people have a religion?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8278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66750"/>
          </a:xfrm>
        </p:spPr>
        <p:txBody>
          <a:bodyPr/>
          <a:lstStyle/>
          <a:p>
            <a:r>
              <a:rPr lang="en-US" sz="3600" b="1" dirty="0" smtClean="0"/>
              <a:t>Review:  </a:t>
            </a:r>
          </a:p>
        </p:txBody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pPr marL="495300" indent="-495300">
              <a:buFont typeface="Wingdings 2" pitchFamily="18" charset="2"/>
              <a:buAutoNum type="arabicPeriod"/>
            </a:pPr>
            <a:r>
              <a:rPr lang="en-US" sz="3200" dirty="0" smtClean="0"/>
              <a:t>What is the oldest of the three main European religions?</a:t>
            </a:r>
          </a:p>
          <a:p>
            <a:pPr marL="495300" indent="-495300">
              <a:buFont typeface="Wingdings 2" pitchFamily="18" charset="2"/>
              <a:buAutoNum type="arabicPeriod"/>
            </a:pPr>
            <a:r>
              <a:rPr lang="en-US" sz="3200" dirty="0" smtClean="0"/>
              <a:t>Which religion is growing the fastest?</a:t>
            </a:r>
          </a:p>
          <a:p>
            <a:pPr marL="495300" indent="-495300">
              <a:buFont typeface="Wingdings 2" pitchFamily="18" charset="2"/>
              <a:buAutoNum type="arabicPeriod"/>
            </a:pPr>
            <a:r>
              <a:rPr lang="en-US" sz="3200" dirty="0" smtClean="0"/>
              <a:t>Name a way all three religions are similar.</a:t>
            </a:r>
          </a:p>
          <a:p>
            <a:pPr marL="495300" indent="-495300">
              <a:buFont typeface="Wingdings 2" pitchFamily="18" charset="2"/>
              <a:buAutoNum type="arabicPeriod"/>
            </a:pPr>
            <a:r>
              <a:rPr lang="en-US" sz="3200" dirty="0" smtClean="0"/>
              <a:t>Match the texts and the religions correctly:</a:t>
            </a:r>
          </a:p>
          <a:p>
            <a:pPr marL="495300" indent="-495300">
              <a:buFont typeface="Wingdings 2" pitchFamily="18" charset="2"/>
              <a:buNone/>
            </a:pPr>
            <a:r>
              <a:rPr lang="en-US" sz="3200" dirty="0" smtClean="0"/>
              <a:t>      Religions= Judaism, Christianity, Islam</a:t>
            </a:r>
          </a:p>
          <a:p>
            <a:pPr marL="495300" indent="-495300">
              <a:buFont typeface="Wingdings 2" pitchFamily="18" charset="2"/>
              <a:buNone/>
            </a:pPr>
            <a:r>
              <a:rPr lang="en-US" sz="3200" dirty="0" smtClean="0"/>
              <a:t>      Texts= Bible, Qur’an, Torah &amp; Talmud</a:t>
            </a:r>
          </a:p>
          <a:p>
            <a:pPr marL="495300" indent="-495300">
              <a:buFont typeface="Wingdings 2" pitchFamily="18" charset="2"/>
              <a:buAutoNum type="arabicPeriod"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115828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BCE= before common era, before the year 1 </a:t>
            </a:r>
          </a:p>
          <a:p>
            <a:pPr marL="0" indent="0">
              <a:buNone/>
            </a:pPr>
            <a:r>
              <a:rPr lang="en-US" sz="3200" i="1" dirty="0" smtClean="0"/>
              <a:t>(used to be BC= Before Christ)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CE= Common Era, after the year 1</a:t>
            </a:r>
          </a:p>
          <a:p>
            <a:pPr marL="0" indent="0">
              <a:buNone/>
            </a:pPr>
            <a:r>
              <a:rPr lang="en-US" sz="3200" i="1" dirty="0" smtClean="0"/>
              <a:t>(used to be AD= Anno Domini, Latin for “in the year of the Lord”)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16482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There are over 7.4 billion people in the world.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61244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Monotheistic Religions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Belief in only ONE God</a:t>
            </a:r>
          </a:p>
          <a:p>
            <a:r>
              <a:rPr lang="en-US" sz="4400" dirty="0" smtClean="0"/>
              <a:t>All of the major religions in Europe are monotheistic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32176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>
                <a:solidFill>
                  <a:schemeClr val="accent2"/>
                </a:solidFill>
              </a:rPr>
              <a:t>Major Religions in Europe: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z="3600" smtClean="0">
                <a:solidFill>
                  <a:schemeClr val="accent2"/>
                </a:solidFill>
              </a:rPr>
              <a:t>Christianity</a:t>
            </a:r>
          </a:p>
          <a:p>
            <a:pPr eaLnBrk="1" hangingPunct="1"/>
            <a:endParaRPr lang="en-US" sz="3600" smtClean="0">
              <a:solidFill>
                <a:schemeClr val="accent2"/>
              </a:solidFill>
            </a:endParaRPr>
          </a:p>
          <a:p>
            <a:pPr eaLnBrk="1" hangingPunct="1"/>
            <a:r>
              <a:rPr lang="en-US" sz="3600" smtClean="0">
                <a:solidFill>
                  <a:schemeClr val="accent2"/>
                </a:solidFill>
              </a:rPr>
              <a:t>Judaism</a:t>
            </a:r>
          </a:p>
          <a:p>
            <a:pPr eaLnBrk="1" hangingPunct="1"/>
            <a:endParaRPr lang="en-US" sz="3600" smtClean="0">
              <a:solidFill>
                <a:schemeClr val="accent2"/>
              </a:solidFill>
            </a:endParaRPr>
          </a:p>
          <a:p>
            <a:pPr eaLnBrk="1" hangingPunct="1"/>
            <a:r>
              <a:rPr lang="en-US" sz="3600" smtClean="0">
                <a:solidFill>
                  <a:schemeClr val="accent2"/>
                </a:solidFill>
              </a:rPr>
              <a:t>Islam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2286000"/>
            <a:ext cx="3857625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3878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971800" cy="89535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accent2"/>
                </a:solidFill>
              </a:rPr>
              <a:t>Judaism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15 million </a:t>
            </a:r>
            <a:r>
              <a:rPr lang="en-US" dirty="0"/>
              <a:t>f</a:t>
            </a:r>
            <a:r>
              <a:rPr lang="en-US" dirty="0" smtClean="0"/>
              <a:t>ollowers (called</a:t>
            </a:r>
            <a:r>
              <a:rPr lang="en-US" dirty="0" smtClean="0">
                <a:solidFill>
                  <a:srgbClr val="FF0000"/>
                </a:solidFill>
              </a:rPr>
              <a:t> Jewish</a:t>
            </a:r>
            <a:r>
              <a:rPr lang="en-US" dirty="0" smtClean="0"/>
              <a:t>)</a:t>
            </a:r>
          </a:p>
          <a:p>
            <a:pPr eaLnBrk="1" hangingPunct="1"/>
            <a:r>
              <a:rPr lang="en-US" dirty="0" smtClean="0"/>
              <a:t>Basic beliefs:  </a:t>
            </a:r>
            <a:r>
              <a:rPr lang="en-US" dirty="0" smtClean="0">
                <a:solidFill>
                  <a:srgbClr val="FF0000"/>
                </a:solidFill>
              </a:rPr>
              <a:t>Obey God's commandments; live ethically. Focus is more on this life than the next. Synagogue services on Saturdays. No pork or other non-kosher foods. </a:t>
            </a:r>
          </a:p>
          <a:p>
            <a:pPr eaLnBrk="1" hangingPunct="1"/>
            <a:r>
              <a:rPr lang="en-US" dirty="0" smtClean="0"/>
              <a:t>Founder: </a:t>
            </a:r>
            <a:r>
              <a:rPr lang="en-US" dirty="0" smtClean="0">
                <a:solidFill>
                  <a:srgbClr val="FF0000"/>
                </a:solidFill>
              </a:rPr>
              <a:t>Abraham (about 2000 BCE)</a:t>
            </a:r>
          </a:p>
          <a:p>
            <a:pPr eaLnBrk="1" hangingPunct="1"/>
            <a:r>
              <a:rPr lang="en-US" dirty="0" smtClean="0"/>
              <a:t>Oldest, but least practiced </a:t>
            </a:r>
          </a:p>
          <a:p>
            <a:pPr eaLnBrk="1" hangingPunct="1"/>
            <a:r>
              <a:rPr lang="en-US" dirty="0" smtClean="0"/>
              <a:t>Holy book: </a:t>
            </a:r>
            <a:r>
              <a:rPr lang="en-US" dirty="0" smtClean="0">
                <a:solidFill>
                  <a:srgbClr val="FF0000"/>
                </a:solidFill>
              </a:rPr>
              <a:t>Torah and Talmud</a:t>
            </a:r>
          </a:p>
          <a:p>
            <a:pPr marL="0" indent="0" eaLnBrk="1" hangingPunct="1">
              <a:buNone/>
            </a:pPr>
            <a:r>
              <a:rPr lang="en-US" dirty="0"/>
              <a:t> </a:t>
            </a:r>
            <a:r>
              <a:rPr lang="en-US" dirty="0" smtClean="0"/>
              <a:t> (Torah is the 1</a:t>
            </a:r>
            <a:r>
              <a:rPr lang="en-US" baseline="30000" dirty="0" smtClean="0"/>
              <a:t>st</a:t>
            </a:r>
            <a:r>
              <a:rPr lang="en-US" dirty="0" smtClean="0"/>
              <a:t> 5 books of the Old </a:t>
            </a:r>
            <a:r>
              <a:rPr lang="en-US" dirty="0" smtClean="0">
                <a:solidFill>
                  <a:srgbClr val="000000"/>
                </a:solidFill>
              </a:rPr>
              <a:t>Testament)</a:t>
            </a:r>
          </a:p>
          <a:p>
            <a:pPr eaLnBrk="1" hangingPunct="1"/>
            <a:r>
              <a:rPr lang="en-US" sz="2800" dirty="0" smtClean="0"/>
              <a:t>House of Worship: </a:t>
            </a:r>
            <a:r>
              <a:rPr lang="en-US" sz="2800" dirty="0" smtClean="0">
                <a:solidFill>
                  <a:srgbClr val="FF0000"/>
                </a:solidFill>
              </a:rPr>
              <a:t>Synagogue</a:t>
            </a:r>
          </a:p>
          <a:p>
            <a:pPr eaLnBrk="1" hangingPunct="1"/>
            <a:r>
              <a:rPr lang="en-US" sz="2800" dirty="0" smtClean="0"/>
              <a:t>Holy Days:</a:t>
            </a:r>
            <a:r>
              <a:rPr lang="en-US" dirty="0" smtClean="0"/>
              <a:t> </a:t>
            </a:r>
            <a:endParaRPr lang="en-US" sz="2800" dirty="0" smtClean="0"/>
          </a:p>
          <a:p>
            <a:pPr lvl="1" eaLnBrk="1" hangingPunct="1"/>
            <a:r>
              <a:rPr lang="en-US" i="1" dirty="0" smtClean="0">
                <a:solidFill>
                  <a:srgbClr val="000000"/>
                </a:solidFill>
              </a:rPr>
              <a:t>Rosh Hashanah  </a:t>
            </a:r>
          </a:p>
          <a:p>
            <a:pPr lvl="2" eaLnBrk="1" hangingPunct="1"/>
            <a:r>
              <a:rPr lang="en-US" i="1" dirty="0" smtClean="0">
                <a:solidFill>
                  <a:srgbClr val="000000"/>
                </a:solidFill>
              </a:rPr>
              <a:t>Jew</a:t>
            </a:r>
            <a:r>
              <a:rPr lang="en-US" dirty="0" smtClean="0">
                <a:solidFill>
                  <a:srgbClr val="000000"/>
                </a:solidFill>
              </a:rPr>
              <a:t>ish New Year’s Day </a:t>
            </a:r>
          </a:p>
          <a:p>
            <a:pPr lvl="1" eaLnBrk="1" hangingPunct="1"/>
            <a:r>
              <a:rPr lang="en-US" i="1" dirty="0" smtClean="0">
                <a:solidFill>
                  <a:srgbClr val="000000"/>
                </a:solidFill>
              </a:rPr>
              <a:t>Yom Kippur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</a:p>
          <a:p>
            <a:pPr lvl="2" eaLnBrk="1" hangingPunct="1"/>
            <a:r>
              <a:rPr lang="en-US" dirty="0" smtClean="0">
                <a:solidFill>
                  <a:srgbClr val="000000"/>
                </a:solidFill>
              </a:rPr>
              <a:t>Day of Atonement</a:t>
            </a:r>
            <a:endParaRPr lang="en-US" i="1" dirty="0" smtClean="0">
              <a:solidFill>
                <a:srgbClr val="000000"/>
              </a:solidFill>
            </a:endParaRPr>
          </a:p>
          <a:p>
            <a:pPr eaLnBrk="1" hangingPunct="1"/>
            <a:endParaRPr lang="en-US" dirty="0" smtClean="0"/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72150" y="2651962"/>
            <a:ext cx="291465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5531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873E4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041742" y="4050338"/>
            <a:ext cx="330596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Torah</a:t>
            </a:r>
            <a:endParaRPr lang="en-US" sz="4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pic>
        <p:nvPicPr>
          <p:cNvPr id="10" name="Picture 4" descr="tora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6" t="5982" r="5107" b="8619"/>
          <a:stretch/>
        </p:blipFill>
        <p:spPr bwMode="auto">
          <a:xfrm>
            <a:off x="4715669" y="0"/>
            <a:ext cx="4428330" cy="3773339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" y="1380350"/>
            <a:ext cx="4245461" cy="5477649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04847" y="509989"/>
            <a:ext cx="330596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Moses</a:t>
            </a:r>
            <a:endParaRPr lang="en-US" sz="4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505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Largest Synagogue in Europe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4" b="14624"/>
          <a:stretch>
            <a:fillRect/>
          </a:stretch>
        </p:blipFill>
        <p:spPr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44535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75</TotalTime>
  <Words>606</Words>
  <Application>Microsoft Macintosh PowerPoint</Application>
  <PresentationFormat>On-screen Show (4:3)</PresentationFormat>
  <Paragraphs>104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Inkwell</vt:lpstr>
      <vt:lpstr>Major Religions in Europe</vt:lpstr>
      <vt:lpstr>Why do people have a religion? </vt:lpstr>
      <vt:lpstr>Remember…</vt:lpstr>
      <vt:lpstr>Remember…</vt:lpstr>
      <vt:lpstr>Monotheistic Religions</vt:lpstr>
      <vt:lpstr>Major Religions in Europe:</vt:lpstr>
      <vt:lpstr>Judaism</vt:lpstr>
      <vt:lpstr>PowerPoint Presentation</vt:lpstr>
      <vt:lpstr>Largest Synagogue in Europe</vt:lpstr>
      <vt:lpstr>Christianity</vt:lpstr>
      <vt:lpstr>PowerPoint Presentation</vt:lpstr>
      <vt:lpstr>PowerPoint Presentation</vt:lpstr>
      <vt:lpstr>    </vt:lpstr>
      <vt:lpstr>Protestant Christianity</vt:lpstr>
      <vt:lpstr>Islam</vt:lpstr>
      <vt:lpstr>PowerPoint Presentation</vt:lpstr>
      <vt:lpstr>PowerPoint Presentation</vt:lpstr>
      <vt:lpstr>PowerPoint Presentation</vt:lpstr>
      <vt:lpstr>PowerPoint Presentation</vt:lpstr>
      <vt:lpstr>Review: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Major Religions in Europe</dc:title>
  <dc:creator>teacher</dc:creator>
  <cp:lastModifiedBy>teacher</cp:lastModifiedBy>
  <cp:revision>7</cp:revision>
  <dcterms:created xsi:type="dcterms:W3CDTF">2017-09-19T17:59:18Z</dcterms:created>
  <dcterms:modified xsi:type="dcterms:W3CDTF">2017-09-20T13:15:48Z</dcterms:modified>
</cp:coreProperties>
</file>