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55"/>
  </p:notesMasterIdLst>
  <p:sldIdLst>
    <p:sldId id="308" r:id="rId4"/>
    <p:sldId id="256" r:id="rId5"/>
    <p:sldId id="257" r:id="rId6"/>
    <p:sldId id="258" r:id="rId7"/>
    <p:sldId id="260" r:id="rId8"/>
    <p:sldId id="259" r:id="rId9"/>
    <p:sldId id="261" r:id="rId10"/>
    <p:sldId id="262" r:id="rId11"/>
    <p:sldId id="263" r:id="rId12"/>
    <p:sldId id="264" r:id="rId13"/>
    <p:sldId id="265" r:id="rId14"/>
    <p:sldId id="266" r:id="rId15"/>
    <p:sldId id="309" r:id="rId16"/>
    <p:sldId id="274" r:id="rId17"/>
    <p:sldId id="267" r:id="rId18"/>
    <p:sldId id="268" r:id="rId19"/>
    <p:sldId id="269" r:id="rId20"/>
    <p:sldId id="270" r:id="rId21"/>
    <p:sldId id="275" r:id="rId22"/>
    <p:sldId id="271" r:id="rId23"/>
    <p:sldId id="272"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20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46511-7A1F-1744-B47D-56E563A01A21}" type="datetimeFigureOut">
              <a:rPr lang="en-US" smtClean="0"/>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5089B-B18D-3740-8594-F2EC1B1F9F6D}" type="slidenum">
              <a:rPr lang="en-US" smtClean="0"/>
              <a:t>‹#›</a:t>
            </a:fld>
            <a:endParaRPr lang="en-US"/>
          </a:p>
        </p:txBody>
      </p:sp>
    </p:spTree>
    <p:extLst>
      <p:ext uri="{BB962C8B-B14F-4D97-AF65-F5344CB8AC3E}">
        <p14:creationId xmlns:p14="http://schemas.microsoft.com/office/powerpoint/2010/main" val="1435873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FC40C-13EC-C74C-8B4B-E679B113B4FE}" type="slidenum">
              <a:rPr lang="en-US">
                <a:solidFill>
                  <a:prstClr val="black"/>
                </a:solidFill>
              </a:rPr>
              <a:pPr/>
              <a:t>23</a:t>
            </a:fld>
            <a:endParaRPr lang="en-US">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r>
              <a:rPr lang="en-US"/>
              <a:t>#1 is East Berlin    #2 is the border area     #3 is the backland wall        #4 is the signal fence      #5 is different types of barriers     #6 is the watch towers    #7 is the lighting system    #8 is the column track   #9 is the control track    #10 is the anti-vehicle trenches       #11 is the last wall, known as the </a:t>
            </a:r>
            <a:r>
              <a:rPr lang="ja-JP" altLang="en-US">
                <a:latin typeface="Arial"/>
              </a:rPr>
              <a:t>“</a:t>
            </a:r>
            <a:r>
              <a:rPr lang="en-US"/>
              <a:t>Wall</a:t>
            </a:r>
            <a:r>
              <a:rPr lang="ja-JP" altLang="en-US">
                <a:latin typeface="Arial"/>
              </a:rPr>
              <a:t>”</a:t>
            </a:r>
            <a:r>
              <a:rPr lang="en-US"/>
              <a:t>   #12 is the border   #13 is West Berlin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E9717A5-6F54-4703-A6B8-358D7E99CA38}" type="datetimeFigureOut">
              <a:rPr lang="en-US"/>
              <a:pPr>
                <a:defRPr/>
              </a:pPr>
              <a:t>12/2/15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E28D6-C171-4D30-AB88-811E617356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D7855A-5981-425B-A313-E214495446BD}" type="datetimeFigureOut">
              <a:rPr lang="en-US"/>
              <a:pPr>
                <a:defRPr/>
              </a:pPr>
              <a:t>12/2/15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C3DD9C-699B-4D3E-ADC9-BF47D15B52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C8A4A0-8E4A-47F1-BB05-9E2B97736225}" type="datetimeFigureOut">
              <a:rPr lang="en-US"/>
              <a:pPr>
                <a:defRPr/>
              </a:pPr>
              <a:t>12/2/15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DF9B3D-0057-4F12-8CCD-4CAE601138C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F650D5-D355-0740-96F6-D4E94265A5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007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176336-89E9-1849-963E-FFBF48F24D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72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C0D66F-804C-FB4C-B28D-7A0CC0E72A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064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0BAAC8-736F-4342-80C2-9D6EA73A19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703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E8EEA5-599E-8644-AFAB-FD477AEDED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45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B488A2D-E4BA-7B41-A00D-88DF3A580E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5720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7A4DB77-369D-E143-BCEA-ABC13E5DE8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0959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E0374E-2351-3D41-89C5-C6FB0498F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767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38D76A-A9A1-4447-9527-7FF11228B54D}" type="datetimeFigureOut">
              <a:rPr lang="en-US"/>
              <a:pPr>
                <a:defRPr/>
              </a:pPr>
              <a:t>12/2/15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7AEF43-0115-4A4C-AD9E-9099C6B9E27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35810B-D666-0C46-A2F0-F7E39BB6F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942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A336E1-194F-8040-96D2-3E0A74EBBF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4694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E7418A-B264-F34A-941A-E05729ABB4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3316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8F2CB0-7373-D647-8756-26BF275819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1645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369B61-CC26-624F-95D3-4A29482C51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32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B50922-DC83-5040-9469-0ACE37CF9A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4239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04BCC3-9FCB-164B-A605-165A9D95B8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3498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0B51509-627C-4D43-88C5-26D30D12B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6698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236EA46-0FED-E34B-89C0-8B4C9C638E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8267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7514703-00B9-E744-A0C5-BE877CE7A4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632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DDA063-AF7F-4643-83D8-E53378BCC2E7}" type="datetimeFigureOut">
              <a:rPr lang="en-US"/>
              <a:pPr>
                <a:defRPr/>
              </a:pPr>
              <a:t>12/2/15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DC8ED-2C27-4081-B106-C871BBD1B86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F54CEE-192A-E949-BF02-7CF73F43DB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5194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6CC5F7-F6E1-8C47-A98B-DB2674B97E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380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970EF6-9300-D14F-9CEE-A7E78E428D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3946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A3F4DA-9607-8C41-AEB6-55384B151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409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CE5FE6-0A57-4F1F-A344-8D51963584DF}" type="datetimeFigureOut">
              <a:rPr lang="en-US"/>
              <a:pPr>
                <a:defRPr/>
              </a:pPr>
              <a:t>12/2/15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3D4D0C5-06A9-4B9A-8681-C23F8A56CF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83A1816-044F-4FBB-9D46-97568FD6182C}" type="datetimeFigureOut">
              <a:rPr lang="en-US"/>
              <a:pPr>
                <a:defRPr/>
              </a:pPr>
              <a:t>12/2/15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60698C0-CA25-450B-8EAF-89B5F2F25B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A795A76-F5E1-4C6D-80B6-402A9DFCCB82}" type="datetimeFigureOut">
              <a:rPr lang="en-US"/>
              <a:pPr>
                <a:defRPr/>
              </a:pPr>
              <a:t>12/2/15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CAB7A90-8D53-453B-A8B4-B2B4AD9115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86416E7-5A89-495A-B0F3-5E84451F1F4F}" type="datetimeFigureOut">
              <a:rPr lang="en-US"/>
              <a:pPr>
                <a:defRPr/>
              </a:pPr>
              <a:t>12/2/15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8007F3F-5AE4-4AEE-840E-EC0F3F8E5A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BBBC6A0-D0C0-4909-8B75-7664FA7BBD6A}" type="datetimeFigureOut">
              <a:rPr lang="en-US"/>
              <a:pPr>
                <a:defRPr/>
              </a:pPr>
              <a:t>12/2/15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D834465-AE83-4A8C-A76E-6463A70E9A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897B63E-2274-4E18-A59C-FADD5ECA754C}" type="datetimeFigureOut">
              <a:rPr lang="en-US"/>
              <a:pPr>
                <a:defRPr/>
              </a:pPr>
              <a:t>12/2/15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004E88A-DD58-4E7E-8D64-1327D64BDC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279F5A22-ADB6-4AC5-85EA-A84F6EF4BCD4}" type="datetimeFigureOut">
              <a:rPr lang="en-US"/>
              <a:pPr>
                <a:defRPr/>
              </a:pPr>
              <a:t>12/2/15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DCBD8FA5-6F3C-403D-B70B-6E73694A38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802B7A2F-7E45-BB43-8F3F-CF30BF77A72E}" type="slidenum">
              <a:rPr lang="en-US" smtClean="0">
                <a:solidFill>
                  <a:srgbClr val="000000"/>
                </a:solidFill>
                <a:ea typeface="ＭＳ Ｐゴシック" charset="0"/>
              </a:rPr>
              <a:pPr/>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val="35538652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FDD5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a typeface="ＭＳ Ｐゴシック"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a typeface="ＭＳ Ｐゴシック"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0776FAA-C7C6-7049-85D0-264EAAB5C984}" type="slidenum">
              <a:rPr lang="en-US" smtClean="0">
                <a:solidFill>
                  <a:srgbClr val="000000"/>
                </a:solidFill>
                <a:ea typeface="ＭＳ Ｐゴシック" charset="0"/>
                <a:cs typeface="Arial" charset="0"/>
              </a:rPr>
              <a:pPr/>
              <a:t>‹#›</a:t>
            </a:fld>
            <a:endParaRPr lang="en-US" smtClean="0">
              <a:solidFill>
                <a:srgbClr val="000000"/>
              </a:solidFill>
              <a:ea typeface="ＭＳ Ｐゴシック" charset="0"/>
              <a:cs typeface="Arial" charset="0"/>
            </a:endParaRPr>
          </a:p>
        </p:txBody>
      </p:sp>
    </p:spTree>
    <p:extLst>
      <p:ext uri="{BB962C8B-B14F-4D97-AF65-F5344CB8AC3E}">
        <p14:creationId xmlns:p14="http://schemas.microsoft.com/office/powerpoint/2010/main" val="5250702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historywiz.com/yalta.htm" TargetMode="Externa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7.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3.jpeg"/><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jpeg"/><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1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jpeg"/><Relationship Id="rId3"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jpeg"/><Relationship Id="rId3"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0.jpeg"/><Relationship Id="rId3"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jpeg"/><Relationship Id="rId3"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jpeg"/><Relationship Id="rId3" Type="http://schemas.openxmlformats.org/officeDocument/2006/relationships/image" Target="../media/image5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ld%20War"/>
          <p:cNvPicPr>
            <a:picLocks noChangeAspect="1" noChangeArrowheads="1"/>
          </p:cNvPicPr>
          <p:nvPr/>
        </p:nvPicPr>
        <p:blipFill>
          <a:blip r:embed="rId2">
            <a:extLst>
              <a:ext uri="{28A0092B-C50C-407E-A947-70E740481C1C}">
                <a14:useLocalDpi xmlns:a14="http://schemas.microsoft.com/office/drawing/2010/main" val="0"/>
              </a:ext>
            </a:extLst>
          </a:blip>
          <a:srcRect l="-57414" t="-18071" r="-82933" b="-21968"/>
          <a:stretch>
            <a:fillRect/>
          </a:stretch>
        </p:blipFill>
        <p:spPr bwMode="auto">
          <a:xfrm>
            <a:off x="1981200" y="-762000"/>
            <a:ext cx="10363200" cy="85788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p:txBody>
          <a:bodyPr/>
          <a:lstStyle/>
          <a:p>
            <a:endParaRPr lang="en-US"/>
          </a:p>
        </p:txBody>
      </p:sp>
      <p:sp>
        <p:nvSpPr>
          <p:cNvPr id="6" name="TextBox 5"/>
          <p:cNvSpPr txBox="1"/>
          <p:nvPr/>
        </p:nvSpPr>
        <p:spPr>
          <a:xfrm>
            <a:off x="609600" y="762000"/>
            <a:ext cx="3505200" cy="4708981"/>
          </a:xfrm>
          <a:prstGeom prst="rect">
            <a:avLst/>
          </a:prstGeom>
          <a:noFill/>
        </p:spPr>
        <p:txBody>
          <a:bodyPr wrap="square" rtlCol="0">
            <a:spAutoFit/>
          </a:bodyPr>
          <a:lstStyle/>
          <a:p>
            <a:pPr algn="ctr"/>
            <a:endParaRPr lang="en-US" sz="6000" b="1" dirty="0" smtClean="0"/>
          </a:p>
          <a:p>
            <a:pPr algn="ctr"/>
            <a:r>
              <a:rPr lang="en-US" sz="6000" b="1" dirty="0" smtClean="0"/>
              <a:t>The </a:t>
            </a:r>
          </a:p>
          <a:p>
            <a:pPr algn="ctr"/>
            <a:r>
              <a:rPr lang="en-US" sz="6000" b="1" dirty="0" smtClean="0"/>
              <a:t>Cold War Study Guide</a:t>
            </a:r>
            <a:endParaRPr lang="en-US" sz="6000" b="1" dirty="0"/>
          </a:p>
        </p:txBody>
      </p:sp>
    </p:spTree>
    <p:extLst>
      <p:ext uri="{BB962C8B-B14F-4D97-AF65-F5344CB8AC3E}">
        <p14:creationId xmlns:p14="http://schemas.microsoft.com/office/powerpoint/2010/main" val="22472463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Division of Germany</a:t>
            </a:r>
            <a:endParaRPr lang="en-US" dirty="0"/>
          </a:p>
        </p:txBody>
      </p:sp>
      <p:sp>
        <p:nvSpPr>
          <p:cNvPr id="21506" name="Content Placeholder 2"/>
          <p:cNvSpPr>
            <a:spLocks noGrp="1"/>
          </p:cNvSpPr>
          <p:nvPr>
            <p:ph idx="1"/>
          </p:nvPr>
        </p:nvSpPr>
        <p:spPr>
          <a:xfrm>
            <a:off x="0" y="1295400"/>
            <a:ext cx="5257800" cy="5562600"/>
          </a:xfrm>
        </p:spPr>
        <p:txBody>
          <a:bodyPr/>
          <a:lstStyle/>
          <a:p>
            <a:pPr eaLnBrk="1" hangingPunct="1"/>
            <a:r>
              <a:rPr lang="en-US" dirty="0" smtClean="0"/>
              <a:t>The western sections became “</a:t>
            </a:r>
            <a:r>
              <a:rPr lang="en-US" dirty="0" smtClean="0">
                <a:solidFill>
                  <a:srgbClr val="FF0000"/>
                </a:solidFill>
              </a:rPr>
              <a:t>West</a:t>
            </a:r>
            <a:r>
              <a:rPr lang="en-US" dirty="0" smtClean="0"/>
              <a:t> Germany.”</a:t>
            </a:r>
          </a:p>
          <a:p>
            <a:pPr eaLnBrk="1" hangingPunct="1"/>
            <a:r>
              <a:rPr lang="en-US" dirty="0" smtClean="0"/>
              <a:t>Even the capital of Berlin in East Germany was divided into East and West.</a:t>
            </a:r>
          </a:p>
          <a:p>
            <a:pPr eaLnBrk="1" hangingPunct="1"/>
            <a:r>
              <a:rPr lang="en-US" dirty="0" smtClean="0"/>
              <a:t>Tensions grew &amp; in 1961, communist leaders built the </a:t>
            </a:r>
            <a:r>
              <a:rPr lang="en-US" dirty="0" smtClean="0">
                <a:solidFill>
                  <a:srgbClr val="FF0000"/>
                </a:solidFill>
              </a:rPr>
              <a:t>Berlin </a:t>
            </a:r>
            <a:r>
              <a:rPr lang="en-US" dirty="0" smtClean="0"/>
              <a:t>Wall, separating the communist East Berlin from “free” West Berlin.</a:t>
            </a:r>
          </a:p>
        </p:txBody>
      </p:sp>
      <p:pic>
        <p:nvPicPr>
          <p:cNvPr id="21507" name="Picture 2" descr="http://rds.yahoo.com/_ylt=A0PDoX3e3CNN5xsAgJ6jzbkF/SIG=12bebdg8v/EXP=1294282334/**http%3a/student.valpo.edu/klowden/germany/berlinwall.jpg"/>
          <p:cNvPicPr>
            <a:picLocks noChangeAspect="1" noChangeArrowheads="1"/>
          </p:cNvPicPr>
          <p:nvPr/>
        </p:nvPicPr>
        <p:blipFill>
          <a:blip r:embed="rId2"/>
          <a:srcRect/>
          <a:stretch>
            <a:fillRect/>
          </a:stretch>
        </p:blipFill>
        <p:spPr bwMode="auto">
          <a:xfrm>
            <a:off x="5181600" y="1295400"/>
            <a:ext cx="3962400" cy="3600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828800"/>
          </a:xfrm>
        </p:spPr>
        <p:txBody>
          <a:bodyPr/>
          <a:lstStyle/>
          <a:p>
            <a:pPr algn="l" eaLnBrk="1" fontAlgn="auto" hangingPunct="1">
              <a:spcAft>
                <a:spcPts val="0"/>
              </a:spcAft>
              <a:defRPr/>
            </a:pPr>
            <a:r>
              <a:rPr lang="en-US" dirty="0" smtClean="0"/>
              <a:t>Berlin Wall</a:t>
            </a:r>
            <a:endParaRPr lang="en-US" dirty="0"/>
          </a:p>
        </p:txBody>
      </p:sp>
      <p:pic>
        <p:nvPicPr>
          <p:cNvPr id="22530" name="Picture 2" descr="http://rds.yahoo.com/_ylt=A0PDoTCv2yNNSUoAySqjzbkF/SIG=12q9jg4c4/EXP=1294282031/**http%3a/upload.wikimedia.org/wikipedia/commons/e/ea/Berlin-wall-map.png"/>
          <p:cNvPicPr>
            <a:picLocks noChangeAspect="1" noChangeArrowheads="1"/>
          </p:cNvPicPr>
          <p:nvPr/>
        </p:nvPicPr>
        <p:blipFill>
          <a:blip r:embed="rId2"/>
          <a:srcRect/>
          <a:stretch>
            <a:fillRect/>
          </a:stretch>
        </p:blipFill>
        <p:spPr bwMode="auto">
          <a:xfrm>
            <a:off x="0" y="2676525"/>
            <a:ext cx="4953000" cy="4181475"/>
          </a:xfrm>
          <a:prstGeom prst="rect">
            <a:avLst/>
          </a:prstGeom>
          <a:noFill/>
          <a:ln w="9525">
            <a:noFill/>
            <a:miter lim="800000"/>
            <a:headEnd/>
            <a:tailEnd/>
          </a:ln>
        </p:spPr>
      </p:pic>
      <p:pic>
        <p:nvPicPr>
          <p:cNvPr id="22531" name="Picture 4" descr="http://rds.yahoo.com/_ylt=A0PDoTDg2yNNA0UAOuyjzbkF/SIG=12vev1ihd/EXP=1294282080/**http%3a/www.dailysoft.com/berlinwall/xgraphics/archive/maps/berlinmap_01.jpg"/>
          <p:cNvPicPr>
            <a:picLocks noChangeAspect="1" noChangeArrowheads="1"/>
          </p:cNvPicPr>
          <p:nvPr/>
        </p:nvPicPr>
        <p:blipFill>
          <a:blip r:embed="rId3"/>
          <a:srcRect/>
          <a:stretch>
            <a:fillRect/>
          </a:stretch>
        </p:blipFill>
        <p:spPr bwMode="auto">
          <a:xfrm>
            <a:off x="3505200" y="0"/>
            <a:ext cx="5638800" cy="4695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fontAlgn="auto" hangingPunct="1">
              <a:spcAft>
                <a:spcPts val="0"/>
              </a:spcAft>
              <a:defRPr/>
            </a:pPr>
            <a:r>
              <a:rPr lang="en-US" dirty="0" smtClean="0"/>
              <a:t>Growing Fear</a:t>
            </a:r>
            <a:endParaRPr lang="en-US" dirty="0"/>
          </a:p>
        </p:txBody>
      </p:sp>
      <p:sp>
        <p:nvSpPr>
          <p:cNvPr id="23554" name="Content Placeholder 2"/>
          <p:cNvSpPr>
            <a:spLocks noGrp="1"/>
          </p:cNvSpPr>
          <p:nvPr>
            <p:ph idx="1"/>
          </p:nvPr>
        </p:nvSpPr>
        <p:spPr>
          <a:xfrm>
            <a:off x="0" y="838200"/>
            <a:ext cx="9144000" cy="6019800"/>
          </a:xfrm>
        </p:spPr>
        <p:txBody>
          <a:bodyPr/>
          <a:lstStyle/>
          <a:p>
            <a:pPr eaLnBrk="1" hangingPunct="1"/>
            <a:r>
              <a:rPr lang="en-US" dirty="0" smtClean="0"/>
              <a:t>Each side during the Cold War thought the other was trying to rule the </a:t>
            </a:r>
            <a:r>
              <a:rPr lang="en-US" dirty="0" smtClean="0">
                <a:solidFill>
                  <a:srgbClr val="FFFFFF"/>
                </a:solidFill>
              </a:rPr>
              <a:t>world</a:t>
            </a:r>
            <a:r>
              <a:rPr lang="en-US" dirty="0" smtClean="0"/>
              <a:t>.</a:t>
            </a:r>
          </a:p>
          <a:p>
            <a:pPr eaLnBrk="1" hangingPunct="1"/>
            <a:r>
              <a:rPr lang="en-US" dirty="0" smtClean="0"/>
              <a:t>People lived in fear that if a war happened it would be a </a:t>
            </a:r>
            <a:r>
              <a:rPr lang="en-US" dirty="0" smtClean="0">
                <a:solidFill>
                  <a:srgbClr val="FF0000"/>
                </a:solidFill>
              </a:rPr>
              <a:t>nuclear</a:t>
            </a:r>
            <a:r>
              <a:rPr lang="en-US" dirty="0" smtClean="0"/>
              <a:t> war.</a:t>
            </a:r>
          </a:p>
          <a:p>
            <a:pPr eaLnBrk="1" hangingPunct="1"/>
            <a:r>
              <a:rPr lang="en-US" dirty="0" smtClean="0"/>
              <a:t>Countries formed </a:t>
            </a:r>
            <a:r>
              <a:rPr lang="en-US" dirty="0" smtClean="0">
                <a:solidFill>
                  <a:srgbClr val="FF0000"/>
                </a:solidFill>
              </a:rPr>
              <a:t>alliances</a:t>
            </a:r>
            <a:r>
              <a:rPr lang="en-US" dirty="0" smtClean="0"/>
              <a:t> to protect one another.  The U.S. worried about the “Domino Effect”.</a:t>
            </a:r>
          </a:p>
          <a:p>
            <a:pPr eaLnBrk="1" hangingPunct="1"/>
            <a:r>
              <a:rPr lang="en-US" dirty="0" smtClean="0"/>
              <a:t>In 1949, the western European countries plus the USA and Canada formed the </a:t>
            </a:r>
            <a:r>
              <a:rPr lang="en-US" u="sng" dirty="0" smtClean="0"/>
              <a:t>N</a:t>
            </a:r>
            <a:r>
              <a:rPr lang="en-US" dirty="0" smtClean="0"/>
              <a:t>orth </a:t>
            </a:r>
            <a:r>
              <a:rPr lang="en-US" u="sng" dirty="0" smtClean="0"/>
              <a:t>A</a:t>
            </a:r>
            <a:r>
              <a:rPr lang="en-US" dirty="0" smtClean="0"/>
              <a:t>tlantic </a:t>
            </a:r>
            <a:r>
              <a:rPr lang="en-US" u="sng" dirty="0" smtClean="0"/>
              <a:t>T</a:t>
            </a:r>
            <a:r>
              <a:rPr lang="en-US" dirty="0" smtClean="0"/>
              <a:t>reaty </a:t>
            </a:r>
            <a:r>
              <a:rPr lang="en-US" u="sng" dirty="0" smtClean="0"/>
              <a:t>O</a:t>
            </a:r>
            <a:r>
              <a:rPr lang="en-US" dirty="0" smtClean="0"/>
              <a:t>rganization </a:t>
            </a:r>
            <a:r>
              <a:rPr lang="en-US" b="1" dirty="0" smtClean="0">
                <a:solidFill>
                  <a:srgbClr val="FFFFFF"/>
                </a:solidFill>
              </a:rPr>
              <a:t>(</a:t>
            </a:r>
            <a:r>
              <a:rPr lang="en-US" b="1" dirty="0" smtClean="0">
                <a:solidFill>
                  <a:srgbClr val="FF0000"/>
                </a:solidFill>
              </a:rPr>
              <a:t>NATO</a:t>
            </a:r>
            <a:r>
              <a:rPr lang="en-US" b="1" dirty="0" smtClean="0"/>
              <a:t>).</a:t>
            </a:r>
          </a:p>
          <a:p>
            <a:pPr eaLnBrk="1" hangingPunct="1"/>
            <a:r>
              <a:rPr lang="en-US" dirty="0" smtClean="0"/>
              <a:t>The eastern bloc countries signed the </a:t>
            </a:r>
            <a:r>
              <a:rPr lang="en-US" dirty="0" smtClean="0">
                <a:solidFill>
                  <a:srgbClr val="FF0000"/>
                </a:solidFill>
              </a:rPr>
              <a:t>Warsaw</a:t>
            </a:r>
            <a:r>
              <a:rPr lang="en-US" dirty="0" smtClean="0"/>
              <a:t> Pact.</a:t>
            </a:r>
          </a:p>
        </p:txBody>
      </p:sp>
      <p:pic>
        <p:nvPicPr>
          <p:cNvPr id="3" name="Picture 2"/>
          <p:cNvPicPr>
            <a:picLocks noChangeAspect="1"/>
          </p:cNvPicPr>
          <p:nvPr/>
        </p:nvPicPr>
        <p:blipFill>
          <a:blip r:embed="rId2"/>
          <a:stretch>
            <a:fillRect/>
          </a:stretch>
        </p:blipFill>
        <p:spPr>
          <a:xfrm>
            <a:off x="0" y="5600700"/>
            <a:ext cx="9144000" cy="1257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old war exhibit">
            <a:hlinkClick r:id="rId2"/>
          </p:cNvPr>
          <p:cNvPicPr>
            <a:picLocks noChangeAspect="1" noChangeArrowheads="1"/>
          </p:cNvPicPr>
          <p:nvPr/>
        </p:nvPicPr>
        <p:blipFill>
          <a:blip r:embed="rId3">
            <a:lum bright="7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p:txBody>
          <a:bodyPr/>
          <a:lstStyle/>
          <a:p>
            <a:r>
              <a:rPr lang="en-US" sz="4800" b="1" dirty="0">
                <a:solidFill>
                  <a:schemeClr val="tx1"/>
                </a:solidFill>
                <a:latin typeface="Lucida Sans"/>
                <a:cs typeface="Lucida Sans"/>
              </a:rPr>
              <a:t>Nuclear </a:t>
            </a:r>
            <a:r>
              <a:rPr lang="en-US" sz="4800" b="1" dirty="0" smtClean="0">
                <a:solidFill>
                  <a:schemeClr val="tx1"/>
                </a:solidFill>
                <a:latin typeface="Lucida Sans"/>
                <a:cs typeface="Lucida Sans"/>
              </a:rPr>
              <a:t>Tensions</a:t>
            </a:r>
            <a:endParaRPr lang="en-US" sz="4800" b="1" dirty="0">
              <a:solidFill>
                <a:schemeClr val="tx1"/>
              </a:solidFill>
              <a:latin typeface="Lucida Sans"/>
              <a:cs typeface="Lucida Sans"/>
            </a:endParaRPr>
          </a:p>
        </p:txBody>
      </p:sp>
      <p:sp>
        <p:nvSpPr>
          <p:cNvPr id="4099" name="Rectangle 3"/>
          <p:cNvSpPr>
            <a:spLocks noGrp="1" noChangeArrowheads="1"/>
          </p:cNvSpPr>
          <p:nvPr>
            <p:ph type="body" idx="1"/>
          </p:nvPr>
        </p:nvSpPr>
        <p:spPr>
          <a:xfrm>
            <a:off x="457200" y="1268413"/>
            <a:ext cx="8229600" cy="4857750"/>
          </a:xfrm>
        </p:spPr>
        <p:txBody>
          <a:bodyPr/>
          <a:lstStyle/>
          <a:p>
            <a:pPr>
              <a:lnSpc>
                <a:spcPct val="90000"/>
              </a:lnSpc>
            </a:pPr>
            <a:r>
              <a:rPr lang="en-US" dirty="0">
                <a:latin typeface="Book Antiqua" charset="0"/>
              </a:rPr>
              <a:t>The USA had shown its atomic power when it exploded the A-bombs on Hiroshima and Nagasaki at the end of World War 2.</a:t>
            </a:r>
          </a:p>
          <a:p>
            <a:pPr>
              <a:lnSpc>
                <a:spcPct val="90000"/>
              </a:lnSpc>
            </a:pPr>
            <a:r>
              <a:rPr lang="en-US" dirty="0">
                <a:latin typeface="Book Antiqua" charset="0"/>
              </a:rPr>
              <a:t>The USSR was also developing atomic weapons/bombs.</a:t>
            </a:r>
          </a:p>
          <a:p>
            <a:pPr>
              <a:lnSpc>
                <a:spcPct val="90000"/>
              </a:lnSpc>
            </a:pPr>
            <a:r>
              <a:rPr lang="en-US" dirty="0">
                <a:latin typeface="Book Antiqua" charset="0"/>
              </a:rPr>
              <a:t>The USA and the USSR were in competition with each other to have the best, most powerful weapons in the world – this was called the </a:t>
            </a:r>
            <a:r>
              <a:rPr lang="en-US" dirty="0">
                <a:solidFill>
                  <a:srgbClr val="FF0000"/>
                </a:solidFill>
                <a:latin typeface="Book Antiqua" charset="0"/>
              </a:rPr>
              <a:t>Arms Race</a:t>
            </a:r>
            <a:r>
              <a:rPr lang="en-US" dirty="0">
                <a:latin typeface="Book Antiqua" charset="0"/>
              </a:rPr>
              <a:t>.</a:t>
            </a:r>
          </a:p>
        </p:txBody>
      </p:sp>
    </p:spTree>
    <p:extLst>
      <p:ext uri="{BB962C8B-B14F-4D97-AF65-F5344CB8AC3E}">
        <p14:creationId xmlns:p14="http://schemas.microsoft.com/office/powerpoint/2010/main" val="813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was a race!!</a:t>
            </a:r>
            <a:endParaRPr lang="en-US" dirty="0"/>
          </a:p>
        </p:txBody>
      </p:sp>
      <p:sp>
        <p:nvSpPr>
          <p:cNvPr id="3" name="Content Placeholder 2"/>
          <p:cNvSpPr>
            <a:spLocks noGrp="1"/>
          </p:cNvSpPr>
          <p:nvPr>
            <p:ph idx="1"/>
          </p:nvPr>
        </p:nvSpPr>
        <p:spPr/>
        <p:txBody>
          <a:bodyPr/>
          <a:lstStyle/>
          <a:p>
            <a:r>
              <a:rPr lang="en-US" dirty="0" smtClean="0"/>
              <a:t>Both countries also </a:t>
            </a:r>
          </a:p>
          <a:p>
            <a:pPr marL="136525" indent="0">
              <a:buNone/>
            </a:pPr>
            <a:r>
              <a:rPr lang="en-US" dirty="0" smtClean="0"/>
              <a:t>competed for space </a:t>
            </a:r>
          </a:p>
          <a:p>
            <a:pPr marL="136525" indent="0">
              <a:buNone/>
            </a:pPr>
            <a:r>
              <a:rPr lang="en-US" dirty="0" smtClean="0"/>
              <a:t>exploration.  </a:t>
            </a:r>
          </a:p>
          <a:p>
            <a:r>
              <a:rPr lang="en-US" dirty="0" smtClean="0"/>
              <a:t>This was called the</a:t>
            </a:r>
          </a:p>
          <a:p>
            <a:pPr marL="136525" indent="0">
              <a:buNone/>
            </a:pPr>
            <a:r>
              <a:rPr lang="en-US" dirty="0" smtClean="0"/>
              <a:t> </a:t>
            </a:r>
            <a:r>
              <a:rPr lang="en-US" dirty="0" smtClean="0">
                <a:solidFill>
                  <a:srgbClr val="FF0000"/>
                </a:solidFill>
              </a:rPr>
              <a:t>Space Race</a:t>
            </a:r>
            <a:r>
              <a:rPr lang="en-US" dirty="0" smtClean="0"/>
              <a:t>.  </a:t>
            </a:r>
            <a:endParaRPr lang="en-US" dirty="0"/>
          </a:p>
        </p:txBody>
      </p:sp>
      <p:pic>
        <p:nvPicPr>
          <p:cNvPr id="4" name="Picture 2" descr="http://rds.yahoo.com/_ylt=A0PDoS0P5iNNeCcAAAWjzbkF/SIG=12hg472th/EXP=1294284687/**http%3a/peaceactionwest.files.wordpress.com/2010/01/titan3.jpg"/>
          <p:cNvPicPr>
            <a:picLocks noChangeAspect="1" noChangeArrowheads="1"/>
          </p:cNvPicPr>
          <p:nvPr/>
        </p:nvPicPr>
        <p:blipFill>
          <a:blip r:embed="rId2"/>
          <a:srcRect/>
          <a:stretch>
            <a:fillRect/>
          </a:stretch>
        </p:blipFill>
        <p:spPr bwMode="auto">
          <a:xfrm>
            <a:off x="4800600" y="1676400"/>
            <a:ext cx="3657600" cy="4495800"/>
          </a:xfrm>
          <a:prstGeom prst="rect">
            <a:avLst/>
          </a:prstGeom>
          <a:noFill/>
          <a:ln w="9525">
            <a:noFill/>
            <a:miter lim="800000"/>
            <a:headEnd/>
            <a:tailEnd/>
          </a:ln>
        </p:spPr>
      </p:pic>
    </p:spTree>
    <p:extLst>
      <p:ext uri="{BB962C8B-B14F-4D97-AF65-F5344CB8AC3E}">
        <p14:creationId xmlns:p14="http://schemas.microsoft.com/office/powerpoint/2010/main" val="128866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The Cold War Turns Hot</a:t>
            </a:r>
            <a:endParaRPr lang="en-US" dirty="0"/>
          </a:p>
        </p:txBody>
      </p:sp>
      <p:sp>
        <p:nvSpPr>
          <p:cNvPr id="3" name="Content Placeholder 2"/>
          <p:cNvSpPr>
            <a:spLocks noGrp="1"/>
          </p:cNvSpPr>
          <p:nvPr>
            <p:ph idx="1"/>
          </p:nvPr>
        </p:nvSpPr>
        <p:spPr>
          <a:xfrm>
            <a:off x="0" y="1219200"/>
            <a:ext cx="8686800" cy="56388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There were “hot” wars that occurred during the Cold War time period.</a:t>
            </a:r>
          </a:p>
          <a:p>
            <a:pPr marL="548640" indent="-411480" eaLnBrk="1" fontAlgn="auto" hangingPunct="1">
              <a:spcAft>
                <a:spcPts val="0"/>
              </a:spcAft>
              <a:buClr>
                <a:schemeClr val="tx1">
                  <a:shade val="95000"/>
                </a:schemeClr>
              </a:buClr>
              <a:buFont typeface="Wingdings 2"/>
              <a:buChar char=""/>
              <a:defRPr/>
            </a:pPr>
            <a:r>
              <a:rPr lang="en-US" dirty="0" smtClean="0"/>
              <a:t>“Hot” war means that fighting/armed conflict did occur.</a:t>
            </a:r>
          </a:p>
          <a:p>
            <a:pPr marL="548640" indent="-411480" eaLnBrk="1" fontAlgn="auto" hangingPunct="1">
              <a:spcAft>
                <a:spcPts val="0"/>
              </a:spcAft>
              <a:buClr>
                <a:schemeClr val="tx1">
                  <a:shade val="95000"/>
                </a:schemeClr>
              </a:buClr>
              <a:buFont typeface="Wingdings 2"/>
              <a:buChar char=""/>
              <a:defRPr/>
            </a:pPr>
            <a:r>
              <a:rPr lang="en-US" dirty="0" smtClean="0"/>
              <a:t>Do you recognize any of these conflicts/regional wars?</a:t>
            </a:r>
          </a:p>
          <a:p>
            <a:pPr marL="868680" lvl="1" indent="-283464" eaLnBrk="1" fontAlgn="auto" hangingPunct="1">
              <a:spcAft>
                <a:spcPts val="0"/>
              </a:spcAft>
              <a:buFont typeface="Wingdings 2"/>
              <a:buChar char=""/>
              <a:defRPr/>
            </a:pPr>
            <a:r>
              <a:rPr lang="en-US" u="sng" dirty="0" smtClean="0"/>
              <a:t>North America </a:t>
            </a:r>
            <a:r>
              <a:rPr lang="en-US" dirty="0" smtClean="0"/>
              <a:t>– Cuban Missile Crisis, Guatemala, El Salvador, and Nicaragua</a:t>
            </a:r>
          </a:p>
          <a:p>
            <a:pPr marL="868680" lvl="1" indent="-283464" eaLnBrk="1" fontAlgn="auto" hangingPunct="1">
              <a:spcAft>
                <a:spcPts val="0"/>
              </a:spcAft>
              <a:buFont typeface="Wingdings 2"/>
              <a:buChar char=""/>
              <a:defRPr/>
            </a:pPr>
            <a:r>
              <a:rPr lang="en-US" u="sng" dirty="0" smtClean="0"/>
              <a:t>South America </a:t>
            </a:r>
            <a:r>
              <a:rPr lang="en-US" dirty="0" smtClean="0"/>
              <a:t>– Chile</a:t>
            </a:r>
          </a:p>
          <a:p>
            <a:pPr marL="868680" lvl="1" indent="-283464" eaLnBrk="1" fontAlgn="auto" hangingPunct="1">
              <a:spcAft>
                <a:spcPts val="0"/>
              </a:spcAft>
              <a:buFont typeface="Wingdings 2"/>
              <a:buChar char=""/>
              <a:defRPr/>
            </a:pPr>
            <a:r>
              <a:rPr lang="en-US" u="sng" dirty="0" smtClean="0"/>
              <a:t>Europe</a:t>
            </a:r>
            <a:r>
              <a:rPr lang="en-US" dirty="0" smtClean="0"/>
              <a:t> – East Germany</a:t>
            </a:r>
          </a:p>
          <a:p>
            <a:pPr marL="868680" lvl="1" indent="-283464" eaLnBrk="1" fontAlgn="auto" hangingPunct="1">
              <a:spcAft>
                <a:spcPts val="0"/>
              </a:spcAft>
              <a:buFont typeface="Wingdings 2"/>
              <a:buChar char=""/>
              <a:defRPr/>
            </a:pPr>
            <a:r>
              <a:rPr lang="en-US" u="sng" dirty="0" smtClean="0"/>
              <a:t>Africa</a:t>
            </a:r>
            <a:r>
              <a:rPr lang="en-US" dirty="0" smtClean="0"/>
              <a:t> – Ethiopia, Angola, and Congo</a:t>
            </a:r>
          </a:p>
          <a:p>
            <a:pPr marL="868680" lvl="1" indent="-283464" eaLnBrk="1" fontAlgn="auto" hangingPunct="1">
              <a:spcAft>
                <a:spcPts val="0"/>
              </a:spcAft>
              <a:buFont typeface="Wingdings 2"/>
              <a:buChar char=""/>
              <a:defRPr/>
            </a:pPr>
            <a:r>
              <a:rPr lang="en-US" u="sng" dirty="0" smtClean="0"/>
              <a:t>Asia</a:t>
            </a:r>
            <a:r>
              <a:rPr lang="en-US" dirty="0" smtClean="0"/>
              <a:t> – Afghanistan, Indonesia, Korean War, Vietnam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Collapse of the Soviet Union</a:t>
            </a:r>
            <a:endParaRPr lang="en-US" dirty="0"/>
          </a:p>
        </p:txBody>
      </p:sp>
      <p:sp>
        <p:nvSpPr>
          <p:cNvPr id="25602" name="Content Placeholder 2"/>
          <p:cNvSpPr>
            <a:spLocks noGrp="1"/>
          </p:cNvSpPr>
          <p:nvPr>
            <p:ph idx="1"/>
          </p:nvPr>
        </p:nvSpPr>
        <p:spPr>
          <a:xfrm>
            <a:off x="0" y="1219200"/>
            <a:ext cx="6629400" cy="5638800"/>
          </a:xfrm>
        </p:spPr>
        <p:txBody>
          <a:bodyPr/>
          <a:lstStyle/>
          <a:p>
            <a:pPr eaLnBrk="1" hangingPunct="1"/>
            <a:r>
              <a:rPr lang="en-US" sz="2400" dirty="0" smtClean="0"/>
              <a:t>Near the end of the Cold War, the Soviet Union was spending more and more money putting down revolts within its own country, protecting its borders, and keeping up with the USA.  The citizens felt the effects of the struggling </a:t>
            </a:r>
            <a:r>
              <a:rPr lang="en-US" sz="2400" dirty="0" smtClean="0">
                <a:solidFill>
                  <a:srgbClr val="FF0000"/>
                </a:solidFill>
              </a:rPr>
              <a:t>command</a:t>
            </a:r>
            <a:r>
              <a:rPr lang="en-US" sz="2400" dirty="0" smtClean="0"/>
              <a:t> economy. </a:t>
            </a:r>
          </a:p>
          <a:p>
            <a:pPr eaLnBrk="1" hangingPunct="1"/>
            <a:endParaRPr lang="en-US" sz="2400" dirty="0" smtClean="0"/>
          </a:p>
          <a:p>
            <a:pPr eaLnBrk="1" hangingPunct="1"/>
            <a:r>
              <a:rPr lang="en-US" sz="2400" dirty="0" smtClean="0"/>
              <a:t>By 1985, the Soviet government was very unstable and there were mass reductions in Soviet government and economy by their leader Mikhail </a:t>
            </a:r>
            <a:r>
              <a:rPr lang="en-US" sz="2400" dirty="0" smtClean="0">
                <a:solidFill>
                  <a:srgbClr val="FF0000"/>
                </a:solidFill>
              </a:rPr>
              <a:t>Gorbachev</a:t>
            </a:r>
            <a:r>
              <a:rPr lang="en-US" sz="2400" dirty="0" smtClean="0"/>
              <a:t>, meaning people were gaining more freedoms!</a:t>
            </a:r>
          </a:p>
        </p:txBody>
      </p:sp>
      <p:pic>
        <p:nvPicPr>
          <p:cNvPr id="25603" name="Picture 2" descr="http://rds.yahoo.com/_ylt=A0PDoX864SNNDGMA8h6jzbkF/SIG=12psubc00/EXP=1294283450/**http%3a/02varvara.files.wordpress.com/2008/05/mikhail-gorbachev-1.jpeg"/>
          <p:cNvPicPr>
            <a:picLocks noChangeAspect="1" noChangeArrowheads="1"/>
          </p:cNvPicPr>
          <p:nvPr/>
        </p:nvPicPr>
        <p:blipFill>
          <a:blip r:embed="rId2"/>
          <a:srcRect/>
          <a:stretch>
            <a:fillRect/>
          </a:stretch>
        </p:blipFill>
        <p:spPr bwMode="auto">
          <a:xfrm>
            <a:off x="6477000" y="1600200"/>
            <a:ext cx="2667000" cy="4352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eaLnBrk="1" fontAlgn="auto" hangingPunct="1">
              <a:spcAft>
                <a:spcPts val="0"/>
              </a:spcAft>
              <a:defRPr/>
            </a:pPr>
            <a:r>
              <a:rPr lang="en-US" dirty="0" smtClean="0"/>
              <a:t>Fall of the Berlin Wall</a:t>
            </a:r>
            <a:endParaRPr lang="en-US" dirty="0"/>
          </a:p>
        </p:txBody>
      </p:sp>
      <p:sp>
        <p:nvSpPr>
          <p:cNvPr id="3" name="Content Placeholder 2"/>
          <p:cNvSpPr>
            <a:spLocks noGrp="1"/>
          </p:cNvSpPr>
          <p:nvPr>
            <p:ph idx="1"/>
          </p:nvPr>
        </p:nvSpPr>
        <p:spPr>
          <a:xfrm>
            <a:off x="0" y="838200"/>
            <a:ext cx="9144000" cy="2514600"/>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en-US" sz="3600" dirty="0" smtClean="0"/>
              <a:t>In November of 1989, the Berlin Wall was torn down, and Germany began the process of unifying.</a:t>
            </a:r>
          </a:p>
          <a:p>
            <a:pPr marL="548640" indent="-411480" eaLnBrk="1" fontAlgn="auto" hangingPunct="1">
              <a:spcAft>
                <a:spcPts val="0"/>
              </a:spcAft>
              <a:buClr>
                <a:schemeClr val="tx1">
                  <a:shade val="95000"/>
                </a:schemeClr>
              </a:buClr>
              <a:buFont typeface="Wingdings 2"/>
              <a:buChar char=""/>
              <a:defRPr/>
            </a:pPr>
            <a:r>
              <a:rPr lang="en-US" sz="3600" dirty="0" smtClean="0"/>
              <a:t>East and West Germany were made </a:t>
            </a:r>
            <a:r>
              <a:rPr lang="en-US" sz="3600" dirty="0" smtClean="0">
                <a:solidFill>
                  <a:srgbClr val="FF0000"/>
                </a:solidFill>
              </a:rPr>
              <a:t>one</a:t>
            </a:r>
            <a:r>
              <a:rPr lang="en-US" sz="3600" dirty="0" smtClean="0"/>
              <a:t> country in 1990.  This was symbolic of the fall of communism.  </a:t>
            </a:r>
            <a:endParaRPr lang="en-US" sz="3600" dirty="0"/>
          </a:p>
        </p:txBody>
      </p:sp>
      <p:pic>
        <p:nvPicPr>
          <p:cNvPr id="26627" name="Picture 2" descr="http://rds.yahoo.com/_ylt=A0PDoX3z4SNN.x0AK7SjzbkF/SIG=11p8n2r2m/EXP=1294283635/**http%3a/img.rasset.ie/0002bbf6-970.jpg"/>
          <p:cNvPicPr>
            <a:picLocks noChangeAspect="1" noChangeArrowheads="1"/>
          </p:cNvPicPr>
          <p:nvPr/>
        </p:nvPicPr>
        <p:blipFill>
          <a:blip r:embed="rId2"/>
          <a:srcRect/>
          <a:stretch>
            <a:fillRect/>
          </a:stretch>
        </p:blipFill>
        <p:spPr bwMode="auto">
          <a:xfrm>
            <a:off x="762000" y="3352800"/>
            <a:ext cx="7521575" cy="350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eaLnBrk="1" fontAlgn="auto" hangingPunct="1">
              <a:spcAft>
                <a:spcPts val="0"/>
              </a:spcAft>
              <a:defRPr/>
            </a:pPr>
            <a:r>
              <a:rPr lang="en-US" dirty="0" smtClean="0"/>
              <a:t>Final Collapse of the Soviet Union</a:t>
            </a:r>
            <a:endParaRPr lang="en-US" dirty="0"/>
          </a:p>
        </p:txBody>
      </p:sp>
      <p:sp>
        <p:nvSpPr>
          <p:cNvPr id="27650" name="Content Placeholder 2"/>
          <p:cNvSpPr>
            <a:spLocks noGrp="1"/>
          </p:cNvSpPr>
          <p:nvPr>
            <p:ph idx="1"/>
          </p:nvPr>
        </p:nvSpPr>
        <p:spPr>
          <a:xfrm>
            <a:off x="152400" y="914400"/>
            <a:ext cx="8534400" cy="5394325"/>
          </a:xfrm>
        </p:spPr>
        <p:txBody>
          <a:bodyPr/>
          <a:lstStyle/>
          <a:p>
            <a:pPr eaLnBrk="1" hangingPunct="1"/>
            <a:r>
              <a:rPr lang="en-US" dirty="0" smtClean="0"/>
              <a:t>Throughout 1989 and 1990, the Soviet Union began separating into independent nations and by 1991, the Soviet Union was no more.</a:t>
            </a:r>
          </a:p>
          <a:p>
            <a:pPr eaLnBrk="1" hangingPunct="1"/>
            <a:r>
              <a:rPr lang="en-US" dirty="0" smtClean="0"/>
              <a:t>Many new countries came into existence and </a:t>
            </a:r>
            <a:r>
              <a:rPr lang="en-US" dirty="0" smtClean="0">
                <a:solidFill>
                  <a:srgbClr val="FF0000"/>
                </a:solidFill>
              </a:rPr>
              <a:t>Russia</a:t>
            </a:r>
            <a:r>
              <a:rPr lang="en-US" dirty="0" smtClean="0"/>
              <a:t> was the largest country to come from the Soviet Union.</a:t>
            </a:r>
          </a:p>
          <a:p>
            <a:pPr eaLnBrk="1" hangingPunct="1"/>
            <a:r>
              <a:rPr lang="en-US" dirty="0" smtClean="0"/>
              <a:t>The Cold War was over.</a:t>
            </a:r>
          </a:p>
        </p:txBody>
      </p:sp>
      <p:pic>
        <p:nvPicPr>
          <p:cNvPr id="27651" name="Picture 2" descr="http://rds.yahoo.com/_ylt=A0PDoTCi4yNNlk8ALPGjzbkF/SIG=14ob0dvbb/EXP=1294284066/**http%3a/upload.wikimedia.org/wikipedia/commons/thumb/4/4f/Map-Flag_of_the_Soviet_Union.svg/800px-Map-Flag_of_the_Soviet_Union.svg.png"/>
          <p:cNvPicPr>
            <a:picLocks noChangeAspect="1" noChangeArrowheads="1"/>
          </p:cNvPicPr>
          <p:nvPr/>
        </p:nvPicPr>
        <p:blipFill>
          <a:blip r:embed="rId2"/>
          <a:srcRect/>
          <a:stretch>
            <a:fillRect/>
          </a:stretch>
        </p:blipFill>
        <p:spPr bwMode="auto">
          <a:xfrm>
            <a:off x="3352800" y="3124200"/>
            <a:ext cx="5181600" cy="3549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it called the Cold War? </a:t>
            </a:r>
            <a:endParaRPr lang="en-US" dirty="0"/>
          </a:p>
        </p:txBody>
      </p:sp>
      <p:sp>
        <p:nvSpPr>
          <p:cNvPr id="3" name="Content Placeholder 2"/>
          <p:cNvSpPr>
            <a:spLocks noGrp="1"/>
          </p:cNvSpPr>
          <p:nvPr>
            <p:ph idx="1"/>
          </p:nvPr>
        </p:nvSpPr>
        <p:spPr/>
        <p:txBody>
          <a:bodyPr/>
          <a:lstStyle/>
          <a:p>
            <a:r>
              <a:rPr lang="en-US" dirty="0" smtClean="0"/>
              <a:t>There was never a </a:t>
            </a:r>
            <a:r>
              <a:rPr lang="en-US" dirty="0" smtClean="0">
                <a:solidFill>
                  <a:srgbClr val="FF0000"/>
                </a:solidFill>
              </a:rPr>
              <a:t>real</a:t>
            </a:r>
            <a:r>
              <a:rPr lang="en-US" dirty="0" smtClean="0"/>
              <a:t> war between the two superpowers, although both sides got involved in other conflicts in the world to help or </a:t>
            </a:r>
            <a:r>
              <a:rPr lang="en-US" dirty="0" smtClean="0"/>
              <a:t>to stop </a:t>
            </a:r>
            <a:r>
              <a:rPr lang="en-US" dirty="0" smtClean="0"/>
              <a:t>the spread of communism.  </a:t>
            </a:r>
          </a:p>
          <a:p>
            <a:pPr marL="136525" indent="0">
              <a:buNone/>
            </a:pPr>
            <a:endParaRPr lang="en-US" dirty="0" smtClean="0"/>
          </a:p>
          <a:p>
            <a:r>
              <a:rPr lang="en-US" dirty="0" smtClean="0"/>
              <a:t>The </a:t>
            </a:r>
            <a:r>
              <a:rPr lang="en-US" dirty="0"/>
              <a:t>C</a:t>
            </a:r>
            <a:r>
              <a:rPr lang="en-US" dirty="0" smtClean="0"/>
              <a:t>old War lasted for </a:t>
            </a:r>
            <a:r>
              <a:rPr lang="en-US" dirty="0" smtClean="0">
                <a:solidFill>
                  <a:srgbClr val="FF0000"/>
                </a:solidFill>
              </a:rPr>
              <a:t>45</a:t>
            </a:r>
            <a:r>
              <a:rPr lang="en-US" dirty="0" smtClean="0"/>
              <a:t> years!!!          </a:t>
            </a:r>
          </a:p>
          <a:p>
            <a:pPr marL="136525" indent="0">
              <a:buNone/>
            </a:pPr>
            <a:r>
              <a:rPr lang="en-US" dirty="0"/>
              <a:t> </a:t>
            </a:r>
            <a:r>
              <a:rPr lang="en-US" dirty="0" smtClean="0"/>
              <a:t>                        (1945-1990)</a:t>
            </a:r>
            <a:endParaRPr lang="en-US" dirty="0"/>
          </a:p>
        </p:txBody>
      </p:sp>
    </p:spTree>
    <p:extLst>
      <p:ext uri="{BB962C8B-B14F-4D97-AF65-F5344CB8AC3E}">
        <p14:creationId xmlns:p14="http://schemas.microsoft.com/office/powerpoint/2010/main" val="91770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685800"/>
            <a:ext cx="8229600" cy="1905000"/>
          </a:xfrm>
        </p:spPr>
        <p:txBody>
          <a:bodyPr>
            <a:noAutofit/>
          </a:bodyPr>
          <a:lstStyle/>
          <a:p>
            <a:pPr algn="l" eaLnBrk="1" fontAlgn="auto" hangingPunct="1">
              <a:spcAft>
                <a:spcPts val="0"/>
              </a:spcAft>
              <a:defRPr/>
            </a:pPr>
            <a:r>
              <a:rPr lang="en-US" sz="2800" dirty="0" smtClean="0"/>
              <a:t>Standard SS6H7:  </a:t>
            </a:r>
            <a:r>
              <a:rPr lang="en-US" sz="2800" b="0" i="1" dirty="0" smtClean="0"/>
              <a:t>THE STUDENT WILL EXPLAIN CONFLICT AND CHANGE IN Europe to the 21</a:t>
            </a:r>
            <a:r>
              <a:rPr lang="en-US" sz="2800" b="0" i="1" baseline="30000" dirty="0" smtClean="0"/>
              <a:t>st</a:t>
            </a:r>
            <a:r>
              <a:rPr lang="en-US" sz="2800" b="0" i="1" dirty="0" smtClean="0"/>
              <a:t> century.</a:t>
            </a:r>
            <a:endParaRPr lang="en-US" sz="2800" b="0" i="1" dirty="0"/>
          </a:p>
        </p:txBody>
      </p:sp>
      <p:sp>
        <p:nvSpPr>
          <p:cNvPr id="13314" name="Subtitle 4"/>
          <p:cNvSpPr>
            <a:spLocks noGrp="1"/>
          </p:cNvSpPr>
          <p:nvPr>
            <p:ph type="subTitle" idx="1"/>
          </p:nvPr>
        </p:nvSpPr>
        <p:spPr>
          <a:xfrm>
            <a:off x="533400" y="3332163"/>
            <a:ext cx="8153400" cy="2916237"/>
          </a:xfrm>
        </p:spPr>
        <p:txBody>
          <a:bodyPr/>
          <a:lstStyle/>
          <a:p>
            <a:pPr algn="l" eaLnBrk="1" hangingPunct="1"/>
            <a:r>
              <a:rPr lang="en-US" dirty="0" smtClean="0"/>
              <a:t>b. Explain the origins of the Cold War and the rise of Superpowers.</a:t>
            </a:r>
          </a:p>
          <a:p>
            <a:pPr algn="l" eaLnBrk="1" hangingPunct="1"/>
            <a:r>
              <a:rPr lang="en-US" dirty="0" smtClean="0"/>
              <a:t>c. Explain how the collapse of the Soviet Union led to the end of the Cold War and German reunification.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rds.yahoo.com/_ylt=A0PDoS8h5CNNLjAAw2WjzbkF/SIG=12726h8po/EXP=1294284193/**http%3a/media.maps.com/magellan/images/WRLH024-H.gif"/>
          <p:cNvPicPr>
            <a:picLocks noChangeAspect="1" noChangeArrowheads="1"/>
          </p:cNvPicPr>
          <p:nvPr/>
        </p:nvPicPr>
        <p:blipFill>
          <a:blip r:embed="rId2"/>
          <a:srcRect/>
          <a:stretch>
            <a:fillRect/>
          </a:stretch>
        </p:blipFill>
        <p:spPr bwMode="auto">
          <a:xfrm>
            <a:off x="533400" y="228600"/>
            <a:ext cx="8229600" cy="64214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Post Cold War Europe</a:t>
            </a:r>
            <a:endParaRPr lang="en-US" dirty="0"/>
          </a:p>
        </p:txBody>
      </p:sp>
      <p:pic>
        <p:nvPicPr>
          <p:cNvPr id="29698" name="Picture 2" descr="http://rds.yahoo.com/_ylt=A0PDoTDu5CNNCU0ALXajzbkF/SIG=129v58g6o/EXP=1294284398/**http%3a/adrianchapman.com/maps/europe_1993_600x540.jpg"/>
          <p:cNvPicPr>
            <a:picLocks noChangeAspect="1" noChangeArrowheads="1"/>
          </p:cNvPicPr>
          <p:nvPr/>
        </p:nvPicPr>
        <p:blipFill>
          <a:blip r:embed="rId2"/>
          <a:srcRect/>
          <a:stretch>
            <a:fillRect/>
          </a:stretch>
        </p:blipFill>
        <p:spPr bwMode="auto">
          <a:xfrm>
            <a:off x="1219200" y="960438"/>
            <a:ext cx="6553200" cy="58975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304800"/>
            <a:ext cx="7772400" cy="1219200"/>
          </a:xfrm>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gradFill>
        </p:spPr>
        <p:txBody>
          <a:bodyPr/>
          <a:lstStyle/>
          <a:p>
            <a:r>
              <a:rPr lang="en-US" sz="6000">
                <a:latin typeface="Bauhaus 93" charset="0"/>
              </a:rPr>
              <a:t>The Berlin Wall</a:t>
            </a:r>
          </a:p>
        </p:txBody>
      </p:sp>
      <p:pic>
        <p:nvPicPr>
          <p:cNvPr id="20484" name="Picture 4" descr="MPj017854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05200"/>
            <a:ext cx="3657600" cy="24257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MCTR0037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7338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top2004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752600"/>
            <a:ext cx="30956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05000"/>
            <a:ext cx="2133600" cy="130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344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990600"/>
            <a:ext cx="7772400" cy="5638800"/>
          </a:xfrm>
        </p:spPr>
        <p:txBody>
          <a:bodyPr/>
          <a:lstStyle/>
          <a:p>
            <a:endParaRPr lang="en-US"/>
          </a:p>
        </p:txBody>
      </p:sp>
      <p:pic>
        <p:nvPicPr>
          <p:cNvPr id="7173" name="Picture 5" descr="Berlin Wall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610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p:cNvSpPr txBox="1">
            <a:spLocks noChangeArrowheads="1"/>
          </p:cNvSpPr>
          <p:nvPr/>
        </p:nvSpPr>
        <p:spPr bwMode="auto">
          <a:xfrm>
            <a:off x="1143000" y="457200"/>
            <a:ext cx="7143750" cy="519113"/>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smtClean="0">
                <a:solidFill>
                  <a:srgbClr val="000000"/>
                </a:solidFill>
                <a:latin typeface="Britannic Bold" charset="0"/>
                <a:ea typeface="ＭＳ Ｐゴシック" charset="0"/>
              </a:rPr>
              <a:t>A sketch of the different sections of the Wall</a:t>
            </a:r>
          </a:p>
        </p:txBody>
      </p:sp>
    </p:spTree>
    <p:extLst>
      <p:ext uri="{BB962C8B-B14F-4D97-AF65-F5344CB8AC3E}">
        <p14:creationId xmlns:p14="http://schemas.microsoft.com/office/powerpoint/2010/main" val="12414833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0"/>
            <a:ext cx="8229600" cy="914400"/>
          </a:xfr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2700000" scaled="1"/>
          </a:gradFill>
        </p:spPr>
        <p:txBody>
          <a:bodyPr/>
          <a:lstStyle/>
          <a:p>
            <a:r>
              <a:rPr lang="en-US" dirty="0">
                <a:latin typeface="Algerian" charset="0"/>
              </a:rPr>
              <a:t>The Berlin Wall</a:t>
            </a:r>
          </a:p>
        </p:txBody>
      </p:sp>
      <p:sp>
        <p:nvSpPr>
          <p:cNvPr id="12293" name="Rectangle 5"/>
          <p:cNvSpPr>
            <a:spLocks noGrp="1" noChangeArrowheads="1"/>
          </p:cNvSpPr>
          <p:nvPr>
            <p:ph type="body" sz="half" idx="1"/>
          </p:nvPr>
        </p:nvSpPr>
        <p:spPr>
          <a:xfrm>
            <a:off x="457200" y="1066800"/>
            <a:ext cx="4267200" cy="5059363"/>
          </a:xfrm>
          <a:solidFill>
            <a:srgbClr val="FF6600"/>
          </a:solidFill>
        </p:spPr>
        <p:txBody>
          <a:bodyPr/>
          <a:lstStyle/>
          <a:p>
            <a:r>
              <a:rPr lang="en-US" sz="3600"/>
              <a:t>The whole border area was on the territory of East Berlin/East Germany.</a:t>
            </a:r>
          </a:p>
          <a:p>
            <a:r>
              <a:rPr lang="en-US" sz="3600"/>
              <a:t>The border between East and West Berlin was after the last wall.</a:t>
            </a:r>
          </a:p>
        </p:txBody>
      </p:sp>
      <p:sp>
        <p:nvSpPr>
          <p:cNvPr id="12294" name="Rectangle 6"/>
          <p:cNvSpPr>
            <a:spLocks noGrp="1" noChangeArrowheads="1"/>
          </p:cNvSpPr>
          <p:nvPr>
            <p:ph type="body" sz="half" idx="2"/>
          </p:nvPr>
        </p:nvSpPr>
        <p:spPr>
          <a:xfrm>
            <a:off x="4648200" y="1066800"/>
            <a:ext cx="4191000" cy="5059363"/>
          </a:xfrm>
          <a:solidFill>
            <a:srgbClr val="9966FF"/>
          </a:solidFill>
        </p:spPr>
        <p:txBody>
          <a:bodyPr/>
          <a:lstStyle/>
          <a:p>
            <a:r>
              <a:rPr lang="en-US" sz="3600"/>
              <a:t>The last wall is known as the </a:t>
            </a:r>
            <a:r>
              <a:rPr lang="ja-JP" altLang="en-US" sz="3600">
                <a:latin typeface="Arial"/>
              </a:rPr>
              <a:t>“</a:t>
            </a:r>
            <a:r>
              <a:rPr lang="en-US" sz="3600"/>
              <a:t>Berlin Wall</a:t>
            </a:r>
            <a:r>
              <a:rPr lang="ja-JP" altLang="en-US" sz="3600">
                <a:latin typeface="Arial"/>
              </a:rPr>
              <a:t>”</a:t>
            </a:r>
            <a:r>
              <a:rPr lang="en-US" sz="3600"/>
              <a:t>.</a:t>
            </a:r>
          </a:p>
          <a:p>
            <a:r>
              <a:rPr lang="en-US" sz="3600"/>
              <a:t>The Wall was a complex system of walls, fences, watchtowers and different barriers.  </a:t>
            </a:r>
          </a:p>
        </p:txBody>
      </p:sp>
    </p:spTree>
    <p:extLst>
      <p:ext uri="{BB962C8B-B14F-4D97-AF65-F5344CB8AC3E}">
        <p14:creationId xmlns:p14="http://schemas.microsoft.com/office/powerpoint/2010/main" val="5525315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533400" y="228600"/>
            <a:ext cx="7772400" cy="1524000"/>
          </a:xfrm>
          <a:solidFill>
            <a:srgbClr val="FFFF99"/>
          </a:solidFill>
        </p:spPr>
        <p:txBody>
          <a:bodyPr/>
          <a:lstStyle/>
          <a:p>
            <a:pPr>
              <a:lnSpc>
                <a:spcPct val="90000"/>
              </a:lnSpc>
            </a:pPr>
            <a:r>
              <a:rPr lang="en-US"/>
              <a:t>The area between the Backland Wall (#3) and the Last Wall (#11) was referred to as  the </a:t>
            </a:r>
            <a:r>
              <a:rPr lang="ja-JP" altLang="en-US">
                <a:latin typeface="Arial"/>
              </a:rPr>
              <a:t>“</a:t>
            </a:r>
            <a:r>
              <a:rPr lang="en-US"/>
              <a:t>Death Strip</a:t>
            </a:r>
            <a:r>
              <a:rPr lang="ja-JP" altLang="en-US">
                <a:latin typeface="Arial"/>
              </a:rPr>
              <a:t>”</a:t>
            </a:r>
            <a:endParaRPr lang="en-US"/>
          </a:p>
        </p:txBody>
      </p:sp>
      <p:pic>
        <p:nvPicPr>
          <p:cNvPr id="14342" name="Picture 6" descr="Berlin Wall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603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p:nvPr>
        </p:nvSpPr>
        <p:spPr>
          <a:xfrm>
            <a:off x="381000" y="152400"/>
            <a:ext cx="8229600" cy="609600"/>
          </a:xfrm>
          <a:solidFill>
            <a:srgbClr val="66FF66"/>
          </a:solidFill>
        </p:spPr>
        <p:txBody>
          <a:bodyPr/>
          <a:lstStyle/>
          <a:p>
            <a:r>
              <a:rPr lang="en-US" sz="4000">
                <a:latin typeface="Algerian" charset="0"/>
              </a:rPr>
              <a:t>Facts about the Berlin Wall</a:t>
            </a:r>
          </a:p>
        </p:txBody>
      </p:sp>
      <p:sp>
        <p:nvSpPr>
          <p:cNvPr id="16392" name="Rectangle 8"/>
          <p:cNvSpPr>
            <a:spLocks noGrp="1" noChangeArrowheads="1"/>
          </p:cNvSpPr>
          <p:nvPr>
            <p:ph type="body" idx="1"/>
          </p:nvPr>
        </p:nvSpPr>
        <p:spPr>
          <a:xfrm>
            <a:off x="457200" y="838200"/>
            <a:ext cx="8229600" cy="5287963"/>
          </a:xfrm>
        </p:spPr>
        <p:txBody>
          <a:bodyPr/>
          <a:lstStyle/>
          <a:p>
            <a:pPr marL="609600" indent="-609600"/>
            <a:r>
              <a:rPr lang="en-US" sz="4000"/>
              <a:t>65 miles of anti-vehicle trenches</a:t>
            </a:r>
          </a:p>
          <a:p>
            <a:pPr marL="609600" indent="-609600"/>
            <a:r>
              <a:rPr lang="en-US" sz="4000"/>
              <a:t>79 miles of signal fencing</a:t>
            </a:r>
          </a:p>
          <a:p>
            <a:pPr marL="609600" indent="-609600"/>
            <a:r>
              <a:rPr lang="en-US" sz="4000"/>
              <a:t>There were 302 watch towers</a:t>
            </a:r>
          </a:p>
          <a:p>
            <a:pPr marL="609600" indent="-609600"/>
            <a:r>
              <a:rPr lang="en-US" sz="4000"/>
              <a:t>Approximately 193 people were killed and 200 injured while attempting to cross</a:t>
            </a:r>
            <a:r>
              <a:rPr lang="en-US" sz="3600"/>
              <a:t> </a:t>
            </a:r>
          </a:p>
          <a:p>
            <a:pPr marL="609600" indent="-609600"/>
            <a:r>
              <a:rPr lang="en-US" sz="4000"/>
              <a:t>Total length = 110 miles</a:t>
            </a:r>
          </a:p>
        </p:txBody>
      </p:sp>
    </p:spTree>
    <p:extLst>
      <p:ext uri="{BB962C8B-B14F-4D97-AF65-F5344CB8AC3E}">
        <p14:creationId xmlns:p14="http://schemas.microsoft.com/office/powerpoint/2010/main" val="1307888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5" name="Picture 9" descr="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4403725"/>
          </a:xfrm>
          <a:prstGeom prst="rect">
            <a:avLst/>
          </a:prstGeom>
          <a:noFill/>
          <a:extLst>
            <a:ext uri="{909E8E84-426E-40dd-AFC4-6F175D3DCCD1}">
              <a14:hiddenFill xmlns:a14="http://schemas.microsoft.com/office/drawing/2010/main">
                <a:solidFill>
                  <a:srgbClr val="FFFFFF"/>
                </a:solidFill>
              </a14:hiddenFill>
            </a:ext>
          </a:extLst>
        </p:spPr>
      </p:pic>
      <p:sp>
        <p:nvSpPr>
          <p:cNvPr id="60426" name="WordArt 10"/>
          <p:cNvSpPr>
            <a:spLocks noChangeArrowheads="1" noChangeShapeType="1" noTextEdit="1"/>
          </p:cNvSpPr>
          <p:nvPr/>
        </p:nvSpPr>
        <p:spPr bwMode="auto">
          <a:xfrm>
            <a:off x="609600" y="762000"/>
            <a:ext cx="8148638" cy="666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mtClean="0">
                <a:solidFill>
                  <a:srgbClr val="FF6600"/>
                </a:solidFill>
                <a:effectLst>
                  <a:outerShdw blurRad="63500" dist="38099" dir="2700000" algn="ctr" rotWithShape="0">
                    <a:srgbClr val="C0C0C0">
                      <a:alpha val="80000"/>
                    </a:srgbClr>
                  </a:outerShdw>
                </a:effectLst>
                <a:latin typeface="Impact"/>
                <a:ea typeface="Impact"/>
                <a:cs typeface="Impact"/>
              </a:rPr>
              <a:t>Label your diagram as you look at the following slides.</a:t>
            </a:r>
          </a:p>
        </p:txBody>
      </p:sp>
    </p:spTree>
    <p:extLst>
      <p:ext uri="{BB962C8B-B14F-4D97-AF65-F5344CB8AC3E}">
        <p14:creationId xmlns:p14="http://schemas.microsoft.com/office/powerpoint/2010/main" val="10554740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8"/>
          <p:cNvSpPr>
            <a:spLocks noGrp="1" noChangeArrowheads="1"/>
          </p:cNvSpPr>
          <p:nvPr>
            <p:ph type="title"/>
          </p:nvPr>
        </p:nvSpPr>
        <p:spPr>
          <a:xfrm>
            <a:off x="4419600" y="304800"/>
            <a:ext cx="3581400" cy="2362200"/>
          </a:xfrm>
          <a:solidFill>
            <a:srgbClr val="00CCFF"/>
          </a:solidFill>
        </p:spPr>
        <p:txBody>
          <a:bodyPr/>
          <a:lstStyle/>
          <a:p>
            <a:r>
              <a:rPr lang="en-US" b="1"/>
              <a:t>Wall </a:t>
            </a:r>
            <a:br>
              <a:rPr lang="en-US" b="1"/>
            </a:br>
            <a:r>
              <a:rPr lang="en-US" sz="3200" b="1"/>
              <a:t>(front side-facing West Berlin )</a:t>
            </a:r>
          </a:p>
        </p:txBody>
      </p:sp>
      <p:sp>
        <p:nvSpPr>
          <p:cNvPr id="23561" name="Rectangle 9"/>
          <p:cNvSpPr>
            <a:spLocks noGrp="1" noChangeArrowheads="1"/>
          </p:cNvSpPr>
          <p:nvPr>
            <p:ph type="body" sz="half" idx="1"/>
          </p:nvPr>
        </p:nvSpPr>
        <p:spPr>
          <a:xfrm>
            <a:off x="457200" y="304800"/>
            <a:ext cx="3886200" cy="5821363"/>
          </a:xfrm>
        </p:spPr>
        <p:txBody>
          <a:bodyPr/>
          <a:lstStyle/>
          <a:p>
            <a:r>
              <a:rPr lang="en-US"/>
              <a:t>Concrete wall used since 1976</a:t>
            </a:r>
          </a:p>
          <a:p>
            <a:r>
              <a:rPr lang="en-US"/>
              <a:t>In August 1961, this barrier was only made of barbed wire. </a:t>
            </a:r>
          </a:p>
          <a:p>
            <a:r>
              <a:rPr lang="en-US"/>
              <a:t>This was the part referred to as the </a:t>
            </a:r>
            <a:r>
              <a:rPr lang="ja-JP" altLang="en-US">
                <a:latin typeface="Arial"/>
              </a:rPr>
              <a:t>“</a:t>
            </a:r>
            <a:r>
              <a:rPr lang="en-US"/>
              <a:t>Berlin Wall" </a:t>
            </a:r>
          </a:p>
          <a:p>
            <a:r>
              <a:rPr lang="en-US"/>
              <a:t>Round tube installed on top -- </a:t>
            </a:r>
            <a:r>
              <a:rPr lang="en-US" sz="1800">
                <a:solidFill>
                  <a:srgbClr val="A50021"/>
                </a:solidFill>
              </a:rPr>
              <a:t>why?</a:t>
            </a:r>
          </a:p>
        </p:txBody>
      </p:sp>
      <p:pic>
        <p:nvPicPr>
          <p:cNvPr id="23559" name="Picture 7" descr="07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67000"/>
            <a:ext cx="4191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444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685800" y="304800"/>
            <a:ext cx="3962400" cy="639763"/>
          </a:xfrm>
          <a:solidFill>
            <a:srgbClr val="66FF66"/>
          </a:solidFill>
        </p:spPr>
        <p:txBody>
          <a:bodyPr/>
          <a:lstStyle/>
          <a:p>
            <a:r>
              <a:rPr lang="en-US" sz="4000" b="1"/>
              <a:t>Watch Tower</a:t>
            </a:r>
          </a:p>
        </p:txBody>
      </p:sp>
      <p:sp>
        <p:nvSpPr>
          <p:cNvPr id="26629" name="Rectangle 5"/>
          <p:cNvSpPr>
            <a:spLocks noGrp="1" noChangeArrowheads="1"/>
          </p:cNvSpPr>
          <p:nvPr>
            <p:ph type="body" sz="half" idx="1"/>
          </p:nvPr>
        </p:nvSpPr>
        <p:spPr>
          <a:xfrm>
            <a:off x="609600" y="914400"/>
            <a:ext cx="4038600" cy="4678363"/>
          </a:xfrm>
        </p:spPr>
        <p:txBody>
          <a:bodyPr/>
          <a:lstStyle/>
          <a:p>
            <a:r>
              <a:rPr lang="en-US"/>
              <a:t>Occupied by two guards</a:t>
            </a:r>
          </a:p>
          <a:p>
            <a:r>
              <a:rPr lang="en-US"/>
              <a:t>Equipped with a searchlight on top</a:t>
            </a:r>
          </a:p>
          <a:p>
            <a:r>
              <a:rPr lang="en-US"/>
              <a:t>Newer towers like this one were constructed in the 1980s. </a:t>
            </a:r>
          </a:p>
          <a:p>
            <a:r>
              <a:rPr lang="en-US"/>
              <a:t>Equipped with a phone inside and it also contained all electrical controls for the wired fences.</a:t>
            </a:r>
          </a:p>
        </p:txBody>
      </p:sp>
      <p:pic>
        <p:nvPicPr>
          <p:cNvPr id="26633" name="Picture 9" descr="2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2743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915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Origins of the Cold War</a:t>
            </a:r>
            <a:endParaRPr lang="en-US" dirty="0"/>
          </a:p>
        </p:txBody>
      </p:sp>
      <p:sp>
        <p:nvSpPr>
          <p:cNvPr id="14338" name="Content Placeholder 2"/>
          <p:cNvSpPr>
            <a:spLocks noGrp="1"/>
          </p:cNvSpPr>
          <p:nvPr>
            <p:ph idx="1"/>
          </p:nvPr>
        </p:nvSpPr>
        <p:spPr/>
        <p:txBody>
          <a:bodyPr/>
          <a:lstStyle/>
          <a:p>
            <a:pPr eaLnBrk="1" hangingPunct="1"/>
            <a:r>
              <a:rPr lang="en-US" dirty="0" smtClean="0"/>
              <a:t>The Cold War began after </a:t>
            </a:r>
            <a:r>
              <a:rPr lang="en-US" dirty="0" smtClean="0">
                <a:solidFill>
                  <a:srgbClr val="FF0000"/>
                </a:solidFill>
              </a:rPr>
              <a:t>WWII</a:t>
            </a:r>
            <a:r>
              <a:rPr lang="en-US" dirty="0" smtClean="0"/>
              <a:t> ended in 1945.</a:t>
            </a:r>
          </a:p>
          <a:p>
            <a:pPr eaLnBrk="1" hangingPunct="1"/>
            <a:endParaRPr lang="en-US" dirty="0" smtClean="0"/>
          </a:p>
          <a:p>
            <a:pPr eaLnBrk="1" hangingPunct="1"/>
            <a:r>
              <a:rPr lang="en-US" dirty="0" smtClean="0"/>
              <a:t>Two opponents in the Cold War were the </a:t>
            </a:r>
            <a:r>
              <a:rPr lang="en-US" dirty="0" smtClean="0">
                <a:solidFill>
                  <a:srgbClr val="FF0000"/>
                </a:solidFill>
              </a:rPr>
              <a:t>communists</a:t>
            </a:r>
            <a:r>
              <a:rPr lang="en-US" dirty="0" smtClean="0"/>
              <a:t> and anti-communist nations of the world.</a:t>
            </a:r>
          </a:p>
          <a:p>
            <a:pPr eaLnBrk="1" hangingPunct="1">
              <a:buFont typeface="Wingdings 2" pitchFamily="18" charset="2"/>
              <a:buNone/>
            </a:pPr>
            <a:endParaRPr lang="en-US" dirty="0" smtClean="0"/>
          </a:p>
          <a:p>
            <a:pPr eaLnBrk="1" hangingPunct="1"/>
            <a:r>
              <a:rPr lang="en-US" dirty="0" smtClean="0"/>
              <a:t> The two opposing </a:t>
            </a:r>
            <a:r>
              <a:rPr lang="en-US" dirty="0" smtClean="0">
                <a:solidFill>
                  <a:srgbClr val="FF0000"/>
                </a:solidFill>
              </a:rPr>
              <a:t>superpowers</a:t>
            </a:r>
            <a:r>
              <a:rPr lang="en-US" dirty="0" smtClean="0"/>
              <a:t> – the USA &amp; the Soviet Union became enemies in 1945 because their beliefs &amp; objectives were completely opposite.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4" name="Rectangle 12"/>
          <p:cNvSpPr>
            <a:spLocks noGrp="1" noChangeArrowheads="1"/>
          </p:cNvSpPr>
          <p:nvPr>
            <p:ph type="title"/>
          </p:nvPr>
        </p:nvSpPr>
        <p:spPr>
          <a:xfrm>
            <a:off x="4495800" y="274638"/>
            <a:ext cx="4191000" cy="2239962"/>
          </a:xfrm>
        </p:spPr>
        <p:txBody>
          <a:bodyPr/>
          <a:lstStyle/>
          <a:p>
            <a:r>
              <a:rPr lang="en-US" b="1">
                <a:solidFill>
                  <a:schemeClr val="accent2"/>
                </a:solidFill>
              </a:rPr>
              <a:t>Patrol</a:t>
            </a:r>
            <a:br>
              <a:rPr lang="en-US" b="1">
                <a:solidFill>
                  <a:schemeClr val="accent2"/>
                </a:solidFill>
              </a:rPr>
            </a:br>
            <a:r>
              <a:rPr lang="en-US" sz="3200"/>
              <a:t>Guards not only patrolled in the watch towers but in jeeps,</a:t>
            </a:r>
          </a:p>
        </p:txBody>
      </p:sp>
      <p:pic>
        <p:nvPicPr>
          <p:cNvPr id="28679" name="Picture 7" descr="1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38100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e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37909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2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4476750" cy="1957388"/>
          </a:xfrm>
          <a:prstGeom prst="rect">
            <a:avLst/>
          </a:prstGeom>
          <a:noFill/>
          <a:extLst>
            <a:ext uri="{909E8E84-426E-40dd-AFC4-6F175D3DCCD1}">
              <a14:hiddenFill xmlns:a14="http://schemas.microsoft.com/office/drawing/2010/main">
                <a:solidFill>
                  <a:srgbClr val="FFFFFF"/>
                </a:solidFill>
              </a14:hiddenFill>
            </a:ext>
          </a:extLst>
        </p:spPr>
      </p:pic>
      <p:sp>
        <p:nvSpPr>
          <p:cNvPr id="28685" name="Text Box 13"/>
          <p:cNvSpPr txBox="1">
            <a:spLocks noChangeArrowheads="1"/>
          </p:cNvSpPr>
          <p:nvPr/>
        </p:nvSpPr>
        <p:spPr bwMode="auto">
          <a:xfrm>
            <a:off x="990600" y="32004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smtClean="0">
                <a:solidFill>
                  <a:srgbClr val="000000"/>
                </a:solidFill>
                <a:ea typeface="ＭＳ Ｐゴシック" charset="0"/>
              </a:rPr>
              <a:t>on bicycles,</a:t>
            </a:r>
          </a:p>
        </p:txBody>
      </p:sp>
      <p:sp>
        <p:nvSpPr>
          <p:cNvPr id="28686" name="Text Box 14"/>
          <p:cNvSpPr txBox="1">
            <a:spLocks noChangeArrowheads="1"/>
          </p:cNvSpPr>
          <p:nvPr/>
        </p:nvSpPr>
        <p:spPr bwMode="auto">
          <a:xfrm>
            <a:off x="5562600" y="50292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smtClean="0">
                <a:solidFill>
                  <a:srgbClr val="000000"/>
                </a:solidFill>
                <a:ea typeface="ＭＳ Ｐゴシック" charset="0"/>
              </a:rPr>
              <a:t>and on motorcycles.</a:t>
            </a:r>
          </a:p>
        </p:txBody>
      </p:sp>
    </p:spTree>
    <p:extLst>
      <p:ext uri="{BB962C8B-B14F-4D97-AF65-F5344CB8AC3E}">
        <p14:creationId xmlns:p14="http://schemas.microsoft.com/office/powerpoint/2010/main" val="3917584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4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5334000" cy="3292475"/>
          </a:xfrm>
          <a:prstGeom prst="rect">
            <a:avLst/>
          </a:prstGeom>
          <a:noFill/>
          <a:extLst>
            <a:ext uri="{909E8E84-426E-40dd-AFC4-6F175D3DCCD1}">
              <a14:hiddenFill xmlns:a14="http://schemas.microsoft.com/office/drawing/2010/main">
                <a:solidFill>
                  <a:srgbClr val="FFFFFF"/>
                </a:solidFill>
              </a14:hiddenFill>
            </a:ext>
          </a:extLst>
        </p:spPr>
      </p:pic>
      <p:sp>
        <p:nvSpPr>
          <p:cNvPr id="32775" name="Rectangle 7"/>
          <p:cNvSpPr>
            <a:spLocks noGrp="1" noChangeArrowheads="1"/>
          </p:cNvSpPr>
          <p:nvPr>
            <p:ph type="title"/>
          </p:nvPr>
        </p:nvSpPr>
        <p:spPr>
          <a:xfrm>
            <a:off x="5943600" y="533400"/>
            <a:ext cx="2743200" cy="1828800"/>
          </a:xfrm>
          <a:gradFill rotWithShape="1">
            <a:gsLst>
              <a:gs pos="0">
                <a:srgbClr val="FFFF99"/>
              </a:gs>
              <a:gs pos="50000">
                <a:srgbClr val="66FFFF"/>
              </a:gs>
              <a:gs pos="100000">
                <a:srgbClr val="FFFF99"/>
              </a:gs>
            </a:gsLst>
            <a:lin ang="2700000" scaled="1"/>
          </a:gradFill>
        </p:spPr>
        <p:txBody>
          <a:bodyPr/>
          <a:lstStyle/>
          <a:p>
            <a:r>
              <a:rPr lang="en-US" b="1"/>
              <a:t>Column</a:t>
            </a:r>
            <a:br>
              <a:rPr lang="en-US" b="1"/>
            </a:br>
            <a:r>
              <a:rPr lang="en-US" b="1"/>
              <a:t>track</a:t>
            </a:r>
            <a:endParaRPr lang="en-US"/>
          </a:p>
        </p:txBody>
      </p:sp>
      <p:sp>
        <p:nvSpPr>
          <p:cNvPr id="32776" name="Text Box 8"/>
          <p:cNvSpPr txBox="1">
            <a:spLocks noChangeArrowheads="1"/>
          </p:cNvSpPr>
          <p:nvPr/>
        </p:nvSpPr>
        <p:spPr bwMode="auto">
          <a:xfrm>
            <a:off x="838200" y="3962400"/>
            <a:ext cx="7391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smtClean="0">
                <a:solidFill>
                  <a:srgbClr val="000000"/>
                </a:solidFill>
                <a:ea typeface="ＭＳ Ｐゴシック" charset="0"/>
              </a:rPr>
              <a:t>The column track was a military road for the guards only.  It was coated with asphalt and so narrow that only one car could use it at a time.</a:t>
            </a:r>
          </a:p>
        </p:txBody>
      </p:sp>
    </p:spTree>
    <p:extLst>
      <p:ext uri="{BB962C8B-B14F-4D97-AF65-F5344CB8AC3E}">
        <p14:creationId xmlns:p14="http://schemas.microsoft.com/office/powerpoint/2010/main" val="31234842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57200" y="274638"/>
            <a:ext cx="3429000" cy="6049962"/>
          </a:xfrm>
        </p:spPr>
        <p:txBody>
          <a:bodyPr/>
          <a:lstStyle/>
          <a:p>
            <a:r>
              <a:rPr lang="en-US">
                <a:solidFill>
                  <a:srgbClr val="A50021"/>
                </a:solidFill>
              </a:rPr>
              <a:t>Soldiers</a:t>
            </a:r>
            <a:br>
              <a:rPr lang="en-US">
                <a:solidFill>
                  <a:srgbClr val="A50021"/>
                </a:solidFill>
              </a:rPr>
            </a:br>
            <a:r>
              <a:rPr lang="en-US">
                <a:solidFill>
                  <a:srgbClr val="A50021"/>
                </a:solidFill>
              </a:rPr>
              <a:t>(Guards)</a:t>
            </a:r>
            <a:br>
              <a:rPr lang="en-US">
                <a:solidFill>
                  <a:srgbClr val="A50021"/>
                </a:solidFill>
              </a:rPr>
            </a:br>
            <a:r>
              <a:rPr lang="en-US" sz="3600"/>
              <a:t>Besides watching from towers and patrolling in vehicles, guards walked around and stood in "no-</a:t>
            </a:r>
            <a:br>
              <a:rPr lang="en-US" sz="3600"/>
            </a:br>
            <a:r>
              <a:rPr lang="en-US" sz="3600"/>
              <a:t>man's-land".</a:t>
            </a:r>
            <a:endParaRPr lang="en-US"/>
          </a:p>
        </p:txBody>
      </p:sp>
      <p:pic>
        <p:nvPicPr>
          <p:cNvPr id="35846" name="Picture 6" descr="3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33400"/>
            <a:ext cx="37687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2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05200"/>
            <a:ext cx="48006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3976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228600" y="2895600"/>
            <a:ext cx="8686800" cy="3505200"/>
          </a:xfrm>
        </p:spPr>
        <p:txBody>
          <a:bodyPr/>
          <a:lstStyle/>
          <a:p>
            <a:r>
              <a:rPr lang="en-US" b="1">
                <a:solidFill>
                  <a:schemeClr val="hlink"/>
                </a:solidFill>
              </a:rPr>
              <a:t>Telephone</a:t>
            </a:r>
            <a:r>
              <a:rPr lang="en-US"/>
              <a:t/>
            </a:r>
            <a:br>
              <a:rPr lang="en-US"/>
            </a:br>
            <a:r>
              <a:rPr lang="en-US" sz="2800"/>
              <a:t>The guards reported to their boss on a wire telephone. The East German regime did not trust their own soldiers and would not equip them with a radiophone.  Radiophones could possibly allow the guards to get in contact with somebody in West Berlin. But with a wired telephone they could call only certain people.</a:t>
            </a:r>
          </a:p>
        </p:txBody>
      </p:sp>
      <p:pic>
        <p:nvPicPr>
          <p:cNvPr id="37894" name="Picture 6" descr="46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971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17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437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685800" y="304800"/>
            <a:ext cx="7772400" cy="3295650"/>
          </a:xfrm>
          <a:solidFill>
            <a:srgbClr val="FFFF99"/>
          </a:solidFill>
        </p:spPr>
        <p:txBody>
          <a:bodyPr/>
          <a:lstStyle/>
          <a:p>
            <a:r>
              <a:rPr lang="en-US" b="1"/>
              <a:t>Anti-Vehicle Trench</a:t>
            </a:r>
            <a:r>
              <a:rPr lang="en-US" sz="2800"/>
              <a:t/>
            </a:r>
            <a:br>
              <a:rPr lang="en-US" sz="2800"/>
            </a:br>
            <a:r>
              <a:rPr lang="en-US" sz="2800"/>
              <a:t>This section obstructed an escape by car. It was a trench dug about 1 meter deep and concrete panels were on one side. When somebody tried to escape in a vehicle, the vehicle fell into the trench and could not move.</a:t>
            </a:r>
            <a:endParaRPr lang="en-US" sz="4000"/>
          </a:p>
        </p:txBody>
      </p:sp>
      <p:pic>
        <p:nvPicPr>
          <p:cNvPr id="39943" name="Picture 7" descr="e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8534400" cy="26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192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2971800" y="2057400"/>
            <a:ext cx="5486400" cy="2441575"/>
          </a:xfrm>
          <a:solidFill>
            <a:srgbClr val="FFFF99"/>
          </a:solidFill>
        </p:spPr>
        <p:txBody>
          <a:bodyPr/>
          <a:lstStyle/>
          <a:p>
            <a:r>
              <a:rPr lang="en-US" sz="2800"/>
              <a:t>There were places where the anti-vehicle trench did not exist.  This was so the guards could have access to the front Wall for repairs. At these "security holes</a:t>
            </a:r>
            <a:r>
              <a:rPr lang="ja-JP" altLang="en-US" sz="2800">
                <a:latin typeface="Arial"/>
              </a:rPr>
              <a:t>“</a:t>
            </a:r>
            <a:r>
              <a:rPr lang="en-US" sz="2800"/>
              <a:t> they would put these barricades.</a:t>
            </a:r>
            <a:endParaRPr lang="en-US" sz="4000"/>
          </a:p>
        </p:txBody>
      </p:sp>
      <p:pic>
        <p:nvPicPr>
          <p:cNvPr id="41991" name="Picture 7" descr="25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3962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993" name="Picture 9" descr="1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2300288"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1995" name="Picture 11" descr="p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724400"/>
            <a:ext cx="66294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1996" name="Text Box 12"/>
          <p:cNvSpPr txBox="1">
            <a:spLocks noChangeArrowheads="1"/>
          </p:cNvSpPr>
          <p:nvPr/>
        </p:nvSpPr>
        <p:spPr bwMode="auto">
          <a:xfrm>
            <a:off x="609600" y="609600"/>
            <a:ext cx="30749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400" b="1" smtClean="0">
                <a:solidFill>
                  <a:srgbClr val="000000"/>
                </a:solidFill>
                <a:ea typeface="ＭＳ Ｐゴシック" charset="0"/>
              </a:rPr>
              <a:t>Barricades</a:t>
            </a:r>
          </a:p>
        </p:txBody>
      </p:sp>
    </p:spTree>
    <p:extLst>
      <p:ext uri="{BB962C8B-B14F-4D97-AF65-F5344CB8AC3E}">
        <p14:creationId xmlns:p14="http://schemas.microsoft.com/office/powerpoint/2010/main" val="40546439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a:xfrm>
            <a:off x="609600" y="2590800"/>
            <a:ext cx="7772400" cy="3581400"/>
          </a:xfrm>
          <a:solidFill>
            <a:srgbClr val="66FF99"/>
          </a:solidFill>
        </p:spPr>
        <p:txBody>
          <a:bodyPr/>
          <a:lstStyle/>
          <a:p>
            <a:r>
              <a:rPr lang="en-US" sz="3600"/>
              <a:t/>
            </a:r>
            <a:br>
              <a:rPr lang="en-US" sz="3600"/>
            </a:br>
            <a:r>
              <a:rPr lang="en-US" b="1"/>
              <a:t>Stripes</a:t>
            </a:r>
            <a:br>
              <a:rPr lang="en-US" b="1"/>
            </a:br>
            <a:r>
              <a:rPr lang="en-US" sz="3600"/>
              <a:t>This photo was taken through the wire mesh fence. The ground was weeded and shaped with stripes so that footmarks could be found easier if an escape occurred.</a:t>
            </a:r>
            <a:r>
              <a:rPr lang="en-US" sz="4000"/>
              <a:t/>
            </a:r>
            <a:br>
              <a:rPr lang="en-US" sz="4000"/>
            </a:br>
            <a:endParaRPr lang="en-US" sz="4000"/>
          </a:p>
        </p:txBody>
      </p:sp>
      <p:pic>
        <p:nvPicPr>
          <p:cNvPr id="44039" name="Picture 7" descr="m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934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847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a:xfrm>
            <a:off x="457200" y="2286000"/>
            <a:ext cx="8229600" cy="4114800"/>
          </a:xfrm>
          <a:solidFill>
            <a:srgbClr val="CCECFF"/>
          </a:solidFill>
        </p:spPr>
        <p:txBody>
          <a:bodyPr/>
          <a:lstStyle/>
          <a:p>
            <a:r>
              <a:rPr lang="en-US" b="1"/>
              <a:t>Dogs</a:t>
            </a:r>
            <a:br>
              <a:rPr lang="en-US" b="1"/>
            </a:br>
            <a:r>
              <a:rPr lang="en-US" sz="3600"/>
              <a:t>In the "no-man's-land" area, there were many dogs stationed to alert the guards if somebody was crossing over the Wall. The dog was able to run along the column track while hooked to his lead.</a:t>
            </a:r>
          </a:p>
        </p:txBody>
      </p:sp>
      <p:pic>
        <p:nvPicPr>
          <p:cNvPr id="46088" name="Picture 8" descr="e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391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929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3124200" y="685800"/>
            <a:ext cx="2971800" cy="5486400"/>
          </a:xfrm>
        </p:spPr>
        <p:txBody>
          <a:bodyPr/>
          <a:lstStyle/>
          <a:p>
            <a:r>
              <a:rPr lang="en-US" b="1">
                <a:solidFill>
                  <a:schemeClr val="hlink"/>
                </a:solidFill>
                <a:latin typeface="Berlin Sans FB Demi" charset="0"/>
              </a:rPr>
              <a:t>Light masts</a:t>
            </a:r>
            <a:r>
              <a:rPr lang="en-US"/>
              <a:t> stood along the column track </a:t>
            </a:r>
          </a:p>
        </p:txBody>
      </p:sp>
      <p:pic>
        <p:nvPicPr>
          <p:cNvPr id="48135" name="Picture 7" descr="e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2779713"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
            <a:ext cx="257651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193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ctrTitle"/>
          </p:nvPr>
        </p:nvSpPr>
        <p:spPr>
          <a:xfrm>
            <a:off x="457200" y="3048000"/>
            <a:ext cx="8001000" cy="3276600"/>
          </a:xfrm>
        </p:spPr>
        <p:txBody>
          <a:bodyPr/>
          <a:lstStyle/>
          <a:p>
            <a:r>
              <a:rPr lang="en-US" sz="3200"/>
              <a:t>24  electrical wires were connected to each other by cables.  When somebody touched two wires or cut a wire, the flow of electricity was changed and an alarm was given. The alarm was sent to the command tower and guards knew which sector had been affected.</a:t>
            </a:r>
          </a:p>
        </p:txBody>
      </p:sp>
      <p:pic>
        <p:nvPicPr>
          <p:cNvPr id="50183" name="Picture 7" descr="4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4572000" cy="2762250"/>
          </a:xfrm>
          <a:prstGeom prst="rect">
            <a:avLst/>
          </a:prstGeom>
          <a:noFill/>
          <a:extLst>
            <a:ext uri="{909E8E84-426E-40dd-AFC4-6F175D3DCCD1}">
              <a14:hiddenFill xmlns:a14="http://schemas.microsoft.com/office/drawing/2010/main">
                <a:solidFill>
                  <a:srgbClr val="FFFFFF"/>
                </a:solidFill>
              </a14:hiddenFill>
            </a:ext>
          </a:extLst>
        </p:spPr>
      </p:pic>
      <p:sp>
        <p:nvSpPr>
          <p:cNvPr id="50184" name="Text Box 8"/>
          <p:cNvSpPr txBox="1">
            <a:spLocks noChangeArrowheads="1"/>
          </p:cNvSpPr>
          <p:nvPr/>
        </p:nvSpPr>
        <p:spPr bwMode="auto">
          <a:xfrm>
            <a:off x="5486400" y="533400"/>
            <a:ext cx="2886075" cy="21018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400" b="1" smtClean="0">
                <a:solidFill>
                  <a:srgbClr val="000000"/>
                </a:solidFill>
                <a:ea typeface="ＭＳ Ｐゴシック" charset="0"/>
              </a:rPr>
              <a:t>Electrical Barbed Wire</a:t>
            </a:r>
          </a:p>
        </p:txBody>
      </p:sp>
    </p:spTree>
    <p:extLst>
      <p:ext uri="{BB962C8B-B14F-4D97-AF65-F5344CB8AC3E}">
        <p14:creationId xmlns:p14="http://schemas.microsoft.com/office/powerpoint/2010/main" val="1530043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7"/>
          <p:cNvSpPr>
            <a:spLocks noGrp="1"/>
          </p:cNvSpPr>
          <p:nvPr>
            <p:ph type="subTitle" idx="1"/>
          </p:nvPr>
        </p:nvSpPr>
        <p:spPr>
          <a:xfrm>
            <a:off x="0" y="3886200"/>
            <a:ext cx="9144000" cy="2971800"/>
          </a:xfrm>
        </p:spPr>
        <p:txBody>
          <a:bodyPr/>
          <a:lstStyle/>
          <a:p>
            <a:pPr eaLnBrk="1" hangingPunct="1"/>
            <a:endParaRPr lang="en-US" dirty="0" smtClean="0"/>
          </a:p>
          <a:p>
            <a:pPr eaLnBrk="1" hangingPunct="1"/>
            <a:r>
              <a:rPr lang="en-US" sz="3200" dirty="0" smtClean="0"/>
              <a:t>The philosophical conflict between these two countries became known as the Cold War. </a:t>
            </a:r>
          </a:p>
        </p:txBody>
      </p:sp>
      <p:pic>
        <p:nvPicPr>
          <p:cNvPr id="15362" name="Picture 2" descr="http://rds.yahoo.com/_ylt=A0WTefZd0iNNGjEATpOjzbkF/SIG=13qgsagqb/EXP=1294279645/**http%3a/wikis.nyu.edu/ek6/modernamerica/uploads/Reform.ReligionAndTheColdWar/Cold%2520War%2520Flags.jpg"/>
          <p:cNvPicPr>
            <a:picLocks noGrp="1" noChangeAspect="1" noChangeArrowheads="1"/>
          </p:cNvPicPr>
          <p:nvPr>
            <p:ph type="pic" idx="1"/>
          </p:nvPr>
        </p:nvPicPr>
        <p:blipFill>
          <a:blip r:embed="rId2"/>
          <a:srcRect l="12859" r="12859"/>
          <a:stretch>
            <a:fillRect/>
          </a:stretch>
        </p:blipFill>
        <p:spPr>
          <a:xfrm>
            <a:off x="1828800" y="457200"/>
            <a:ext cx="5256213" cy="3636963"/>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2743200" y="228600"/>
            <a:ext cx="3505200" cy="5943600"/>
          </a:xfrm>
        </p:spPr>
        <p:txBody>
          <a:bodyPr/>
          <a:lstStyle/>
          <a:p>
            <a:r>
              <a:rPr lang="en-US" sz="3200"/>
              <a:t>The boxes contained a device connected with the electrical barbed wires to signal an alarm. When the alarm was given in the watch tower, the lights on top of the pole flashed and a siren was heard.</a:t>
            </a:r>
            <a:r>
              <a:rPr lang="en-US" sz="2800"/>
              <a:t>  </a:t>
            </a:r>
            <a:endParaRPr lang="en-US"/>
          </a:p>
        </p:txBody>
      </p:sp>
      <p:pic>
        <p:nvPicPr>
          <p:cNvPr id="52231" name="Picture 7" descr="36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
            <a:ext cx="2257425" cy="6172200"/>
          </a:xfrm>
          <a:prstGeom prst="rect">
            <a:avLst/>
          </a:prstGeom>
          <a:noFill/>
          <a:extLst>
            <a:ext uri="{909E8E84-426E-40dd-AFC4-6F175D3DCCD1}">
              <a14:hiddenFill xmlns:a14="http://schemas.microsoft.com/office/drawing/2010/main">
                <a:solidFill>
                  <a:srgbClr val="FFFFFF"/>
                </a:solidFill>
              </a14:hiddenFill>
            </a:ext>
          </a:extLst>
        </p:spPr>
      </p:pic>
      <p:pic>
        <p:nvPicPr>
          <p:cNvPr id="52233" name="Picture 9" descr="2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14478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2234" name="Text Box 10"/>
          <p:cNvSpPr txBox="1">
            <a:spLocks noChangeArrowheads="1"/>
          </p:cNvSpPr>
          <p:nvPr/>
        </p:nvSpPr>
        <p:spPr bwMode="auto">
          <a:xfrm>
            <a:off x="762000" y="533400"/>
            <a:ext cx="1768475" cy="1431925"/>
          </a:xfrm>
          <a:prstGeom prst="rect">
            <a:avLst/>
          </a:prstGeom>
          <a:gradFill rotWithShape="1">
            <a:gsLst>
              <a:gs pos="0">
                <a:srgbClr val="FF0000"/>
              </a:gs>
              <a:gs pos="50000">
                <a:schemeClr val="bg1"/>
              </a:gs>
              <a:gs pos="100000">
                <a:srgbClr val="FF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400" b="1" smtClean="0">
                <a:solidFill>
                  <a:srgbClr val="000000"/>
                </a:solidFill>
                <a:ea typeface="ＭＳ Ｐゴシック" charset="0"/>
              </a:rPr>
              <a:t>Alarm Box</a:t>
            </a:r>
          </a:p>
        </p:txBody>
      </p:sp>
    </p:spTree>
    <p:extLst>
      <p:ext uri="{BB962C8B-B14F-4D97-AF65-F5344CB8AC3E}">
        <p14:creationId xmlns:p14="http://schemas.microsoft.com/office/powerpoint/2010/main" val="31706689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457200" y="3200400"/>
            <a:ext cx="8153400" cy="2971800"/>
          </a:xfrm>
          <a:solidFill>
            <a:srgbClr val="FFCC99"/>
          </a:solidFill>
        </p:spPr>
        <p:txBody>
          <a:bodyPr/>
          <a:lstStyle/>
          <a:p>
            <a:r>
              <a:rPr lang="en-US" sz="3200"/>
              <a:t>Trip wires were set about 30-50cm high and hooked with a signal fire called "PSG-80". When a wire was tripped, a cartridge filled with gunpowder was ignited and it made a loud noise along with a flash of light.  This would alert the guards nearby.</a:t>
            </a:r>
          </a:p>
        </p:txBody>
      </p:sp>
      <p:pic>
        <p:nvPicPr>
          <p:cNvPr id="54279" name="Picture 7" descr="e0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24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4280" name="Text Box 8"/>
          <p:cNvSpPr txBox="1">
            <a:spLocks noChangeArrowheads="1"/>
          </p:cNvSpPr>
          <p:nvPr/>
        </p:nvSpPr>
        <p:spPr bwMode="auto">
          <a:xfrm>
            <a:off x="1600200" y="381000"/>
            <a:ext cx="5776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400" b="1" smtClean="0">
                <a:solidFill>
                  <a:srgbClr val="000000"/>
                </a:solidFill>
                <a:ea typeface="ＭＳ Ｐゴシック" charset="0"/>
              </a:rPr>
              <a:t>Wires with signal fire</a:t>
            </a:r>
          </a:p>
        </p:txBody>
      </p:sp>
    </p:spTree>
    <p:extLst>
      <p:ext uri="{BB962C8B-B14F-4D97-AF65-F5344CB8AC3E}">
        <p14:creationId xmlns:p14="http://schemas.microsoft.com/office/powerpoint/2010/main" val="13633007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ctrTitle"/>
          </p:nvPr>
        </p:nvSpPr>
        <p:spPr>
          <a:xfrm>
            <a:off x="4495800" y="2209800"/>
            <a:ext cx="4191000" cy="4191000"/>
          </a:xfrm>
          <a:solidFill>
            <a:srgbClr val="FFCC99"/>
          </a:solidFill>
        </p:spPr>
        <p:txBody>
          <a:bodyPr/>
          <a:lstStyle/>
          <a:p>
            <a:r>
              <a:rPr lang="en-US" sz="3200"/>
              <a:t>This was a watch bunker made from concrete, about 1 meter square, and had small windows. Guards were inside to watch the area called </a:t>
            </a:r>
            <a:r>
              <a:rPr lang="ja-JP" altLang="en-US" sz="3200">
                <a:latin typeface="Arial"/>
              </a:rPr>
              <a:t>“</a:t>
            </a:r>
            <a:r>
              <a:rPr lang="en-US" sz="3200"/>
              <a:t>no-man's-land</a:t>
            </a:r>
            <a:r>
              <a:rPr lang="ja-JP" altLang="en-US" sz="3200">
                <a:latin typeface="Arial"/>
              </a:rPr>
              <a:t>”</a:t>
            </a:r>
            <a:r>
              <a:rPr lang="en-US" sz="3200"/>
              <a:t>.</a:t>
            </a:r>
            <a:r>
              <a:rPr lang="en-US" sz="2000"/>
              <a:t> </a:t>
            </a:r>
            <a:endParaRPr lang="en-US"/>
          </a:p>
        </p:txBody>
      </p:sp>
      <p:pic>
        <p:nvPicPr>
          <p:cNvPr id="56327" name="Picture 7" descr="35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267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6328" name="Text Box 8"/>
          <p:cNvSpPr txBox="1">
            <a:spLocks noChangeArrowheads="1"/>
          </p:cNvSpPr>
          <p:nvPr/>
        </p:nvSpPr>
        <p:spPr bwMode="auto">
          <a:xfrm>
            <a:off x="5486400" y="1295400"/>
            <a:ext cx="2109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400" b="1" smtClean="0">
                <a:solidFill>
                  <a:srgbClr val="000000"/>
                </a:solidFill>
                <a:ea typeface="ＭＳ Ｐゴシック" charset="0"/>
              </a:rPr>
              <a:t>Bunker</a:t>
            </a:r>
          </a:p>
        </p:txBody>
      </p:sp>
    </p:spTree>
    <p:extLst>
      <p:ext uri="{BB962C8B-B14F-4D97-AF65-F5344CB8AC3E}">
        <p14:creationId xmlns:p14="http://schemas.microsoft.com/office/powerpoint/2010/main" val="42846291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4953000" y="2133600"/>
            <a:ext cx="3733800" cy="3813175"/>
          </a:xfrm>
        </p:spPr>
        <p:txBody>
          <a:bodyPr/>
          <a:lstStyle/>
          <a:p>
            <a:r>
              <a:rPr lang="en-US" sz="3200"/>
              <a:t>The inside of the Wall was usually painted white so guards could easily detect the movements of someone trying to escape.</a:t>
            </a:r>
          </a:p>
        </p:txBody>
      </p:sp>
      <p:pic>
        <p:nvPicPr>
          <p:cNvPr id="58375" name="Picture 7" descr="1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4419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descr="3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4267200" cy="3333750"/>
          </a:xfrm>
          <a:prstGeom prst="rect">
            <a:avLst/>
          </a:prstGeom>
          <a:noFill/>
          <a:extLst>
            <a:ext uri="{909E8E84-426E-40dd-AFC4-6F175D3DCCD1}">
              <a14:hiddenFill xmlns:a14="http://schemas.microsoft.com/office/drawing/2010/main">
                <a:solidFill>
                  <a:srgbClr val="FFFFFF"/>
                </a:solidFill>
              </a14:hiddenFill>
            </a:ext>
          </a:extLst>
        </p:spPr>
      </p:pic>
      <p:sp>
        <p:nvSpPr>
          <p:cNvPr id="58378" name="Text Box 10"/>
          <p:cNvSpPr txBox="1">
            <a:spLocks noChangeArrowheads="1"/>
          </p:cNvSpPr>
          <p:nvPr/>
        </p:nvSpPr>
        <p:spPr bwMode="auto">
          <a:xfrm>
            <a:off x="5105400" y="457200"/>
            <a:ext cx="3724275" cy="14319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400" b="1" smtClean="0">
                <a:solidFill>
                  <a:srgbClr val="000000"/>
                </a:solidFill>
                <a:ea typeface="ＭＳ Ｐゴシック" charset="0"/>
              </a:rPr>
              <a:t>Background of wall</a:t>
            </a:r>
          </a:p>
        </p:txBody>
      </p:sp>
    </p:spTree>
    <p:extLst>
      <p:ext uri="{BB962C8B-B14F-4D97-AF65-F5344CB8AC3E}">
        <p14:creationId xmlns:p14="http://schemas.microsoft.com/office/powerpoint/2010/main" val="3117386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a:xfrm>
            <a:off x="533400" y="3505200"/>
            <a:ext cx="4267200" cy="2819400"/>
          </a:xfrm>
        </p:spPr>
        <p:txBody>
          <a:bodyPr/>
          <a:lstStyle/>
          <a:p>
            <a:r>
              <a:rPr lang="en-US" sz="3600"/>
              <a:t>These signs warned that no citizen may go into the border area.</a:t>
            </a:r>
          </a:p>
        </p:txBody>
      </p:sp>
      <p:pic>
        <p:nvPicPr>
          <p:cNvPr id="66567" name="Picture 7" descr="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42862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c0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71800"/>
            <a:ext cx="2876550" cy="3400425"/>
          </a:xfrm>
          <a:prstGeom prst="rect">
            <a:avLst/>
          </a:prstGeom>
          <a:noFill/>
          <a:extLst>
            <a:ext uri="{909E8E84-426E-40dd-AFC4-6F175D3DCCD1}">
              <a14:hiddenFill xmlns:a14="http://schemas.microsoft.com/office/drawing/2010/main">
                <a:solidFill>
                  <a:srgbClr val="FFFFFF"/>
                </a:solidFill>
              </a14:hiddenFill>
            </a:ext>
          </a:extLst>
        </p:spPr>
      </p:pic>
      <p:sp>
        <p:nvSpPr>
          <p:cNvPr id="66570" name="Text Box 10"/>
          <p:cNvSpPr txBox="1">
            <a:spLocks noChangeArrowheads="1"/>
          </p:cNvSpPr>
          <p:nvPr/>
        </p:nvSpPr>
        <p:spPr bwMode="auto">
          <a:xfrm>
            <a:off x="533400" y="228600"/>
            <a:ext cx="4267200" cy="5794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b="1" smtClean="0">
                <a:solidFill>
                  <a:srgbClr val="000000"/>
                </a:solidFill>
                <a:ea typeface="ＭＳ Ｐゴシック" charset="0"/>
              </a:rPr>
              <a:t>Eastern side signs</a:t>
            </a:r>
          </a:p>
        </p:txBody>
      </p:sp>
      <p:sp>
        <p:nvSpPr>
          <p:cNvPr id="66571" name="Text Box 11"/>
          <p:cNvSpPr txBox="1">
            <a:spLocks noChangeArrowheads="1"/>
          </p:cNvSpPr>
          <p:nvPr/>
        </p:nvSpPr>
        <p:spPr bwMode="auto">
          <a:xfrm>
            <a:off x="5486400" y="1828800"/>
            <a:ext cx="2709863" cy="10668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200" b="1" smtClean="0">
                <a:solidFill>
                  <a:srgbClr val="000000"/>
                </a:solidFill>
                <a:ea typeface="ＭＳ Ｐゴシック" charset="0"/>
              </a:rPr>
              <a:t>Western side</a:t>
            </a:r>
          </a:p>
          <a:p>
            <a:pPr algn="ctr"/>
            <a:r>
              <a:rPr lang="en-US" sz="3200" b="1" smtClean="0">
                <a:solidFill>
                  <a:srgbClr val="000000"/>
                </a:solidFill>
                <a:ea typeface="ＭＳ Ｐゴシック" charset="0"/>
              </a:rPr>
              <a:t> signs</a:t>
            </a:r>
          </a:p>
        </p:txBody>
      </p:sp>
    </p:spTree>
    <p:extLst>
      <p:ext uri="{BB962C8B-B14F-4D97-AF65-F5344CB8AC3E}">
        <p14:creationId xmlns:p14="http://schemas.microsoft.com/office/powerpoint/2010/main" val="41692533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a:xfrm>
            <a:off x="457200" y="2971800"/>
            <a:ext cx="5257800" cy="3276600"/>
          </a:xfrm>
        </p:spPr>
        <p:txBody>
          <a:bodyPr/>
          <a:lstStyle/>
          <a:p>
            <a:r>
              <a:rPr lang="en-US" sz="3200"/>
              <a:t>The platforms stood along the Wall in West Berlin so that citizens and tourists could see the other side of the city.  Of course there was nothing like this in East Berlin.</a:t>
            </a:r>
          </a:p>
        </p:txBody>
      </p:sp>
      <p:pic>
        <p:nvPicPr>
          <p:cNvPr id="64519" name="Picture 7" descr="n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3962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k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2133600"/>
            <a:ext cx="2908300" cy="4171950"/>
          </a:xfrm>
          <a:prstGeom prst="rect">
            <a:avLst/>
          </a:prstGeom>
          <a:noFill/>
          <a:extLst>
            <a:ext uri="{909E8E84-426E-40dd-AFC4-6F175D3DCCD1}">
              <a14:hiddenFill xmlns:a14="http://schemas.microsoft.com/office/drawing/2010/main">
                <a:solidFill>
                  <a:srgbClr val="FFFFFF"/>
                </a:solidFill>
              </a14:hiddenFill>
            </a:ext>
          </a:extLst>
        </p:spPr>
      </p:pic>
      <p:sp>
        <p:nvSpPr>
          <p:cNvPr id="64522" name="Text Box 10"/>
          <p:cNvSpPr txBox="1">
            <a:spLocks noChangeArrowheads="1"/>
          </p:cNvSpPr>
          <p:nvPr/>
        </p:nvSpPr>
        <p:spPr bwMode="auto">
          <a:xfrm>
            <a:off x="4572000" y="533400"/>
            <a:ext cx="4191000" cy="143192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4400" b="1" smtClean="0">
                <a:solidFill>
                  <a:srgbClr val="000000"/>
                </a:solidFill>
                <a:ea typeface="ＭＳ Ｐゴシック" charset="0"/>
              </a:rPr>
              <a:t>Platform (Western Side)</a:t>
            </a:r>
          </a:p>
        </p:txBody>
      </p:sp>
    </p:spTree>
    <p:extLst>
      <p:ext uri="{BB962C8B-B14F-4D97-AF65-F5344CB8AC3E}">
        <p14:creationId xmlns:p14="http://schemas.microsoft.com/office/powerpoint/2010/main" val="9796352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685800" y="1752600"/>
            <a:ext cx="7772400" cy="3200400"/>
          </a:xfrm>
          <a:gradFill rotWithShape="1">
            <a:gsLst>
              <a:gs pos="0">
                <a:srgbClr val="66FF66"/>
              </a:gs>
              <a:gs pos="50000">
                <a:srgbClr val="FFFF99"/>
              </a:gs>
              <a:gs pos="100000">
                <a:srgbClr val="66FF66"/>
              </a:gs>
            </a:gsLst>
            <a:lin ang="18900000" scaled="1"/>
          </a:gradFill>
        </p:spPr>
        <p:txBody>
          <a:bodyPr/>
          <a:lstStyle/>
          <a:p>
            <a:r>
              <a:rPr lang="en-US" b="1">
                <a:latin typeface="Albertus Extra Bold" charset="0"/>
              </a:rPr>
              <a:t>Additional pictures of The Berlin Wall </a:t>
            </a:r>
          </a:p>
        </p:txBody>
      </p:sp>
    </p:spTree>
    <p:extLst>
      <p:ext uri="{BB962C8B-B14F-4D97-AF65-F5344CB8AC3E}">
        <p14:creationId xmlns:p14="http://schemas.microsoft.com/office/powerpoint/2010/main" val="31007178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1983-12-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53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887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983-19-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16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1983-16-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85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Cold War – Early Years</a:t>
            </a:r>
            <a:endParaRPr lang="en-US" dirty="0"/>
          </a:p>
        </p:txBody>
      </p:sp>
      <p:sp>
        <p:nvSpPr>
          <p:cNvPr id="16386" name="Content Placeholder 2"/>
          <p:cNvSpPr>
            <a:spLocks noGrp="1"/>
          </p:cNvSpPr>
          <p:nvPr>
            <p:ph idx="1"/>
          </p:nvPr>
        </p:nvSpPr>
        <p:spPr>
          <a:xfrm>
            <a:off x="0" y="1143000"/>
            <a:ext cx="6553200" cy="5715000"/>
          </a:xfrm>
        </p:spPr>
        <p:txBody>
          <a:bodyPr/>
          <a:lstStyle/>
          <a:p>
            <a:pPr eaLnBrk="1" hangingPunct="1"/>
            <a:endParaRPr lang="en-US" sz="3200" dirty="0" smtClean="0"/>
          </a:p>
          <a:p>
            <a:pPr eaLnBrk="1" hangingPunct="1"/>
            <a:r>
              <a:rPr lang="en-US" sz="3200" dirty="0" smtClean="0"/>
              <a:t>Soviet Union leader, </a:t>
            </a:r>
            <a:r>
              <a:rPr lang="en-US" sz="3200" b="1" dirty="0" smtClean="0">
                <a:solidFill>
                  <a:srgbClr val="FF0000"/>
                </a:solidFill>
              </a:rPr>
              <a:t>Joseph Stalin</a:t>
            </a:r>
            <a:r>
              <a:rPr lang="en-US" sz="3200" dirty="0" smtClean="0">
                <a:solidFill>
                  <a:srgbClr val="FF0000"/>
                </a:solidFill>
              </a:rPr>
              <a:t> </a:t>
            </a:r>
            <a:r>
              <a:rPr lang="en-US" sz="3200" dirty="0" smtClean="0"/>
              <a:t>placed most eastern European countries under communist control.</a:t>
            </a:r>
          </a:p>
          <a:p>
            <a:pPr eaLnBrk="1" hangingPunct="1"/>
            <a:r>
              <a:rPr lang="en-US" sz="3200" dirty="0" smtClean="0"/>
              <a:t>These countries became known as the </a:t>
            </a:r>
            <a:r>
              <a:rPr lang="en-US" sz="3200" dirty="0">
                <a:solidFill>
                  <a:srgbClr val="FF0000"/>
                </a:solidFill>
              </a:rPr>
              <a:t>E</a:t>
            </a:r>
            <a:r>
              <a:rPr lang="en-US" sz="3200" dirty="0" smtClean="0">
                <a:solidFill>
                  <a:srgbClr val="FF0000"/>
                </a:solidFill>
              </a:rPr>
              <a:t>astern</a:t>
            </a:r>
            <a:r>
              <a:rPr lang="en-US" sz="3200" dirty="0" smtClean="0"/>
              <a:t> Bloc</a:t>
            </a:r>
            <a:r>
              <a:rPr lang="en-US" sz="3200" dirty="0" smtClean="0"/>
              <a:t>.</a:t>
            </a:r>
          </a:p>
          <a:p>
            <a:pPr eaLnBrk="1" hangingPunct="1"/>
            <a:r>
              <a:rPr lang="en-US" sz="3200" dirty="0" smtClean="0"/>
              <a:t>A bloc is a group of nations “united” under a common idea or purpose.</a:t>
            </a:r>
          </a:p>
        </p:txBody>
      </p:sp>
      <p:pic>
        <p:nvPicPr>
          <p:cNvPr id="16387" name="Picture 2" descr="http://rds.yahoo.com/_ylt=A0WTefNj1iNN7E4AngWjzbkF/SIG=134qfev9v/EXP=1294280675/**http%3a/timesonline.typepad.com/photos/uncategorized/2009/02/25/joseph_stalin.jpg"/>
          <p:cNvPicPr>
            <a:picLocks noChangeAspect="1" noChangeArrowheads="1"/>
          </p:cNvPicPr>
          <p:nvPr/>
        </p:nvPicPr>
        <p:blipFill>
          <a:blip r:embed="rId2"/>
          <a:srcRect/>
          <a:stretch>
            <a:fillRect/>
          </a:stretch>
        </p:blipFill>
        <p:spPr bwMode="auto">
          <a:xfrm>
            <a:off x="6324600" y="1752601"/>
            <a:ext cx="2624138"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1983-13-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106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4047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19740700-36-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6705600" cy="4935538"/>
          </a:xfrm>
          <a:prstGeom prst="rect">
            <a:avLst/>
          </a:prstGeom>
          <a:noFill/>
          <a:extLst>
            <a:ext uri="{909E8E84-426E-40dd-AFC4-6F175D3DCCD1}">
              <a14:hiddenFill xmlns:a14="http://schemas.microsoft.com/office/drawing/2010/main">
                <a:solidFill>
                  <a:srgbClr val="FFFFFF"/>
                </a:solidFill>
              </a14:hiddenFill>
            </a:ext>
          </a:extLst>
        </p:spPr>
      </p:pic>
      <p:sp>
        <p:nvSpPr>
          <p:cNvPr id="6150" name="Rectangle 6"/>
          <p:cNvSpPr>
            <a:spLocks noGrp="1" noChangeArrowheads="1"/>
          </p:cNvSpPr>
          <p:nvPr>
            <p:ph type="title"/>
          </p:nvPr>
        </p:nvSpPr>
        <p:spPr>
          <a:xfrm>
            <a:off x="457200" y="5410200"/>
            <a:ext cx="8229600" cy="762000"/>
          </a:xfrm>
        </p:spPr>
        <p:txBody>
          <a:bodyPr/>
          <a:lstStyle/>
          <a:p>
            <a:r>
              <a:rPr lang="en-US" b="1"/>
              <a:t>Check-point Charlie</a:t>
            </a:r>
          </a:p>
        </p:txBody>
      </p:sp>
    </p:spTree>
    <p:extLst>
      <p:ext uri="{BB962C8B-B14F-4D97-AF65-F5344CB8AC3E}">
        <p14:creationId xmlns:p14="http://schemas.microsoft.com/office/powerpoint/2010/main" val="42102718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http://rds.yahoo.com/_ylt=A0WTefeT1SNNUSoA.Z2jzbkF/SIG=13qi96vbt/EXP=1294280467/**http%3a/www.historycanbefun.com/pics/eastern-block-countries/02-EasternBloc_PostDissolution2008.svg.png"/>
          <p:cNvPicPr>
            <a:picLocks noChangeAspect="1" noChangeArrowheads="1"/>
          </p:cNvPicPr>
          <p:nvPr/>
        </p:nvPicPr>
        <p:blipFill>
          <a:blip r:embed="rId2"/>
          <a:srcRect/>
          <a:stretch>
            <a:fillRect/>
          </a:stretch>
        </p:blipFill>
        <p:spPr bwMode="auto">
          <a:xfrm>
            <a:off x="0" y="0"/>
            <a:ext cx="3771900" cy="5572125"/>
          </a:xfrm>
          <a:prstGeom prst="rect">
            <a:avLst/>
          </a:prstGeom>
          <a:noFill/>
          <a:ln w="9525">
            <a:noFill/>
            <a:miter lim="800000"/>
            <a:headEnd/>
            <a:tailEnd/>
          </a:ln>
        </p:spPr>
      </p:pic>
      <p:pic>
        <p:nvPicPr>
          <p:cNvPr id="17410" name="Picture 6" descr="http://rds.yahoo.com/_ylt=A0WTeffM1SNN4jEA18SjzbkF/SIG=12nr11dnf/EXP=1294280524/**http%3a/upload.wikimedia.org/wikipedia/commons/7/71/Eastern_bloc.png"/>
          <p:cNvPicPr>
            <a:picLocks noChangeAspect="1" noChangeArrowheads="1"/>
          </p:cNvPicPr>
          <p:nvPr/>
        </p:nvPicPr>
        <p:blipFill>
          <a:blip r:embed="rId3"/>
          <a:srcRect/>
          <a:stretch>
            <a:fillRect/>
          </a:stretch>
        </p:blipFill>
        <p:spPr bwMode="auto">
          <a:xfrm>
            <a:off x="3733800" y="990600"/>
            <a:ext cx="5410200" cy="5867400"/>
          </a:xfrm>
          <a:prstGeom prst="rect">
            <a:avLst/>
          </a:prstGeom>
          <a:noFill/>
          <a:ln w="9525">
            <a:noFill/>
            <a:miter lim="800000"/>
            <a:headEnd/>
            <a:tailEnd/>
          </a:ln>
        </p:spPr>
      </p:pic>
      <p:sp>
        <p:nvSpPr>
          <p:cNvPr id="17411" name="TextBox 8"/>
          <p:cNvSpPr txBox="1">
            <a:spLocks noChangeArrowheads="1"/>
          </p:cNvSpPr>
          <p:nvPr/>
        </p:nvSpPr>
        <p:spPr bwMode="auto">
          <a:xfrm>
            <a:off x="4419600" y="304800"/>
            <a:ext cx="4419600" cy="523875"/>
          </a:xfrm>
          <a:prstGeom prst="rect">
            <a:avLst/>
          </a:prstGeom>
          <a:noFill/>
          <a:ln w="9525">
            <a:noFill/>
            <a:miter lim="800000"/>
            <a:headEnd/>
            <a:tailEnd/>
          </a:ln>
        </p:spPr>
        <p:txBody>
          <a:bodyPr>
            <a:spAutoFit/>
          </a:bodyPr>
          <a:lstStyle/>
          <a:p>
            <a:r>
              <a:rPr lang="en-US" sz="2800">
                <a:latin typeface="Book Antiqua" pitchFamily="18" charset="0"/>
              </a:rPr>
              <a:t>Eastern Bloc countries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Cold War – Early Years</a:t>
            </a:r>
            <a:endParaRPr lang="en-US" dirty="0"/>
          </a:p>
        </p:txBody>
      </p:sp>
      <p:sp>
        <p:nvSpPr>
          <p:cNvPr id="18434" name="Content Placeholder 5"/>
          <p:cNvSpPr>
            <a:spLocks noGrp="1"/>
          </p:cNvSpPr>
          <p:nvPr>
            <p:ph idx="1"/>
          </p:nvPr>
        </p:nvSpPr>
        <p:spPr/>
        <p:txBody>
          <a:bodyPr/>
          <a:lstStyle/>
          <a:p>
            <a:pPr eaLnBrk="1" hangingPunct="1"/>
            <a:r>
              <a:rPr lang="en-US" sz="3200" dirty="0" smtClean="0"/>
              <a:t>The USA led the western European countries that became known as the </a:t>
            </a:r>
            <a:r>
              <a:rPr lang="en-US" sz="3200" dirty="0">
                <a:solidFill>
                  <a:srgbClr val="FF0000"/>
                </a:solidFill>
              </a:rPr>
              <a:t>W</a:t>
            </a:r>
            <a:r>
              <a:rPr lang="en-US" sz="3200" dirty="0" smtClean="0">
                <a:solidFill>
                  <a:srgbClr val="FF0000"/>
                </a:solidFill>
              </a:rPr>
              <a:t>estern</a:t>
            </a:r>
            <a:r>
              <a:rPr lang="en-US" sz="3200" dirty="0" smtClean="0"/>
              <a:t> Bloc</a:t>
            </a:r>
            <a:r>
              <a:rPr lang="en-US" sz="3200" dirty="0" smtClean="0"/>
              <a:t>.</a:t>
            </a:r>
          </a:p>
          <a:p>
            <a:pPr eaLnBrk="1" hangingPunct="1">
              <a:buFont typeface="Wingdings 2" pitchFamily="18" charset="2"/>
              <a:buNone/>
            </a:pPr>
            <a:endParaRPr lang="en-US" dirty="0" smtClean="0"/>
          </a:p>
        </p:txBody>
      </p:sp>
      <p:pic>
        <p:nvPicPr>
          <p:cNvPr id="18435" name="Picture 2" descr="http://rds.yahoo.com/_ylt=A0WTefOt1yNNQUkADrejzbkF/SIG=12vk2rq6q/EXP=1294281005/**http%3a/news.bbc.co.uk/nol/shared/spl/hi/europe/02/euro_borders/img/map8.gif"/>
          <p:cNvPicPr>
            <a:picLocks noChangeAspect="1" noChangeArrowheads="1"/>
          </p:cNvPicPr>
          <p:nvPr/>
        </p:nvPicPr>
        <p:blipFill>
          <a:blip r:embed="rId2"/>
          <a:srcRect/>
          <a:stretch>
            <a:fillRect/>
          </a:stretch>
        </p:blipFill>
        <p:spPr bwMode="auto">
          <a:xfrm>
            <a:off x="3733800" y="2743200"/>
            <a:ext cx="5410200" cy="4114800"/>
          </a:xfrm>
          <a:prstGeom prst="rect">
            <a:avLst/>
          </a:prstGeom>
          <a:noFill/>
          <a:ln w="9525">
            <a:noFill/>
            <a:miter lim="800000"/>
            <a:headEnd/>
            <a:tailEnd/>
          </a:ln>
        </p:spPr>
      </p:pic>
      <p:sp>
        <p:nvSpPr>
          <p:cNvPr id="18436" name="TextBox 7"/>
          <p:cNvSpPr txBox="1">
            <a:spLocks noChangeArrowheads="1"/>
          </p:cNvSpPr>
          <p:nvPr/>
        </p:nvSpPr>
        <p:spPr bwMode="auto">
          <a:xfrm>
            <a:off x="381000" y="3810000"/>
            <a:ext cx="3124200" cy="1384300"/>
          </a:xfrm>
          <a:prstGeom prst="rect">
            <a:avLst/>
          </a:prstGeom>
          <a:noFill/>
          <a:ln w="9525">
            <a:noFill/>
            <a:miter lim="800000"/>
            <a:headEnd/>
            <a:tailEnd/>
          </a:ln>
        </p:spPr>
        <p:txBody>
          <a:bodyPr>
            <a:spAutoFit/>
          </a:bodyPr>
          <a:lstStyle/>
          <a:p>
            <a:r>
              <a:rPr lang="en-US" sz="2800" dirty="0">
                <a:latin typeface="Book Antiqua" pitchFamily="18" charset="0"/>
              </a:rPr>
              <a:t>Gray countries are part of the </a:t>
            </a:r>
            <a:r>
              <a:rPr lang="en-US" sz="2800" dirty="0" smtClean="0">
                <a:latin typeface="Book Antiqua" pitchFamily="18" charset="0"/>
              </a:rPr>
              <a:t>Western </a:t>
            </a:r>
            <a:r>
              <a:rPr lang="en-US" sz="2800" dirty="0">
                <a:latin typeface="Book Antiqua" pitchFamily="18" charset="0"/>
              </a:rPr>
              <a:t>B</a:t>
            </a:r>
            <a:r>
              <a:rPr lang="en-US" sz="2800" dirty="0" smtClean="0">
                <a:latin typeface="Book Antiqua" pitchFamily="18" charset="0"/>
              </a:rPr>
              <a:t>loc</a:t>
            </a:r>
            <a:r>
              <a:rPr lang="en-US" sz="2800" dirty="0">
                <a:latin typeface="Book Antiqua"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Cold War – Early Years</a:t>
            </a:r>
            <a:endParaRPr lang="en-US" dirty="0"/>
          </a:p>
        </p:txBody>
      </p:sp>
      <p:sp>
        <p:nvSpPr>
          <p:cNvPr id="19458" name="Content Placeholder 2"/>
          <p:cNvSpPr>
            <a:spLocks noGrp="1"/>
          </p:cNvSpPr>
          <p:nvPr>
            <p:ph idx="1"/>
          </p:nvPr>
        </p:nvSpPr>
        <p:spPr>
          <a:xfrm>
            <a:off x="0" y="1600200"/>
            <a:ext cx="4191000" cy="4708525"/>
          </a:xfrm>
        </p:spPr>
        <p:txBody>
          <a:bodyPr/>
          <a:lstStyle/>
          <a:p>
            <a:pPr eaLnBrk="1" hangingPunct="1"/>
            <a:r>
              <a:rPr lang="en-US" sz="3600" dirty="0" smtClean="0"/>
              <a:t>The line dividing western and eastern blocs became known as the </a:t>
            </a:r>
            <a:r>
              <a:rPr lang="en-US" sz="3600" b="1" dirty="0" smtClean="0"/>
              <a:t>“</a:t>
            </a:r>
            <a:r>
              <a:rPr lang="en-US" sz="3600" b="1" dirty="0" smtClean="0">
                <a:solidFill>
                  <a:srgbClr val="FF0000"/>
                </a:solidFill>
              </a:rPr>
              <a:t>Iron </a:t>
            </a:r>
            <a:r>
              <a:rPr lang="en-US" sz="3600" b="1" dirty="0" smtClean="0">
                <a:solidFill>
                  <a:srgbClr val="FFFFFF"/>
                </a:solidFill>
              </a:rPr>
              <a:t>Curtain</a:t>
            </a:r>
            <a:r>
              <a:rPr lang="en-US" sz="3600" b="1" dirty="0" smtClean="0"/>
              <a:t>”.</a:t>
            </a:r>
          </a:p>
        </p:txBody>
      </p:sp>
      <p:pic>
        <p:nvPicPr>
          <p:cNvPr id="19459" name="Picture 2" descr="http://rds.yahoo.com/_ylt=A0WTefie2CNNPEMAHqCjzbkF/SIG=1407llvca/EXP=1294281246/**http%3a/upload.wikimedia.org/wikipedia/commons/thumb/2/2a/Iron_Curtain_map.svg/560px-Iron_Curtain_map.svg.png"/>
          <p:cNvPicPr>
            <a:picLocks noChangeAspect="1" noChangeArrowheads="1"/>
          </p:cNvPicPr>
          <p:nvPr/>
        </p:nvPicPr>
        <p:blipFill>
          <a:blip r:embed="rId2"/>
          <a:srcRect/>
          <a:stretch>
            <a:fillRect/>
          </a:stretch>
        </p:blipFill>
        <p:spPr bwMode="auto">
          <a:xfrm>
            <a:off x="3933825" y="1285875"/>
            <a:ext cx="5210175" cy="5572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Division of Germany</a:t>
            </a:r>
            <a:endParaRPr lang="en-US" dirty="0"/>
          </a:p>
        </p:txBody>
      </p:sp>
      <p:sp>
        <p:nvSpPr>
          <p:cNvPr id="3" name="Content Placeholder 2"/>
          <p:cNvSpPr>
            <a:spLocks noGrp="1"/>
          </p:cNvSpPr>
          <p:nvPr>
            <p:ph idx="1"/>
          </p:nvPr>
        </p:nvSpPr>
        <p:spPr>
          <a:xfrm>
            <a:off x="0" y="1219200"/>
            <a:ext cx="4191000" cy="56388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At the end of WWII, the Allies divided Germany into</a:t>
            </a:r>
            <a:r>
              <a:rPr lang="en-US" dirty="0" smtClean="0">
                <a:solidFill>
                  <a:srgbClr val="FF0000"/>
                </a:solidFill>
              </a:rPr>
              <a:t> four </a:t>
            </a:r>
            <a:r>
              <a:rPr lang="en-US" dirty="0" smtClean="0"/>
              <a:t>sections to keep it from regaining power.</a:t>
            </a:r>
          </a:p>
          <a:p>
            <a:pPr marL="548640" indent="-411480" eaLnBrk="1" fontAlgn="auto" hangingPunct="1">
              <a:spcAft>
                <a:spcPts val="0"/>
              </a:spcAft>
              <a:buClr>
                <a:schemeClr val="tx1">
                  <a:shade val="95000"/>
                </a:schemeClr>
              </a:buClr>
              <a:buFont typeface="Wingdings 2"/>
              <a:buChar char=""/>
              <a:defRPr/>
            </a:pPr>
            <a:r>
              <a:rPr lang="en-US" dirty="0" smtClean="0"/>
              <a:t>1948, western allies wanted to reunite Germany, Soviet Union disagreed.</a:t>
            </a:r>
          </a:p>
          <a:p>
            <a:pPr marL="548640" indent="-411480" eaLnBrk="1" fontAlgn="auto" hangingPunct="1">
              <a:spcAft>
                <a:spcPts val="0"/>
              </a:spcAft>
              <a:buClr>
                <a:schemeClr val="tx1">
                  <a:shade val="95000"/>
                </a:schemeClr>
              </a:buClr>
              <a:buFont typeface="Wingdings 2"/>
              <a:buChar char=""/>
              <a:defRPr/>
            </a:pPr>
            <a:r>
              <a:rPr lang="en-US" dirty="0" smtClean="0"/>
              <a:t>They declared their section “</a:t>
            </a:r>
            <a:r>
              <a:rPr lang="en-US" dirty="0" smtClean="0">
                <a:solidFill>
                  <a:srgbClr val="FF0000"/>
                </a:solidFill>
              </a:rPr>
              <a:t>East</a:t>
            </a:r>
            <a:r>
              <a:rPr lang="en-US" dirty="0" smtClean="0"/>
              <a:t> Germany.”</a:t>
            </a:r>
            <a:endParaRPr lang="en-US" dirty="0"/>
          </a:p>
        </p:txBody>
      </p:sp>
      <p:pic>
        <p:nvPicPr>
          <p:cNvPr id="20483" name="Picture 2" descr="http://rds.yahoo.com/_ylt=A0PDoTHt2SNNPlUAXqWjzbkF/SIG=123a5udgg/EXP=1294281581/**http%3a/www.uncp.edu/home/rwb/berlin_map1945.jpg"/>
          <p:cNvPicPr>
            <a:picLocks noChangeAspect="1" noChangeArrowheads="1"/>
          </p:cNvPicPr>
          <p:nvPr/>
        </p:nvPicPr>
        <p:blipFill>
          <a:blip r:embed="rId2"/>
          <a:srcRect/>
          <a:stretch>
            <a:fillRect/>
          </a:stretch>
        </p:blipFill>
        <p:spPr bwMode="auto">
          <a:xfrm>
            <a:off x="4038600" y="1285875"/>
            <a:ext cx="5105400" cy="5572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960</TotalTime>
  <Words>1525</Words>
  <Application>Microsoft Macintosh PowerPoint</Application>
  <PresentationFormat>On-screen Show (4:3)</PresentationFormat>
  <Paragraphs>134</Paragraphs>
  <Slides>51</Slides>
  <Notes>1</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Apex</vt:lpstr>
      <vt:lpstr>Default Design</vt:lpstr>
      <vt:lpstr>1_Default Design</vt:lpstr>
      <vt:lpstr>PowerPoint Presentation</vt:lpstr>
      <vt:lpstr>Standard SS6H7:  THE STUDENT WILL EXPLAIN CONFLICT AND CHANGE IN Europe to the 21st century.</vt:lpstr>
      <vt:lpstr>Origins of the Cold War</vt:lpstr>
      <vt:lpstr>PowerPoint Presentation</vt:lpstr>
      <vt:lpstr>Cold War – Early Years</vt:lpstr>
      <vt:lpstr>PowerPoint Presentation</vt:lpstr>
      <vt:lpstr>Cold War – Early Years</vt:lpstr>
      <vt:lpstr>Cold War – Early Years</vt:lpstr>
      <vt:lpstr>Division of Germany</vt:lpstr>
      <vt:lpstr>Division of Germany</vt:lpstr>
      <vt:lpstr>Berlin Wall</vt:lpstr>
      <vt:lpstr>Growing Fear</vt:lpstr>
      <vt:lpstr>Nuclear Tensions</vt:lpstr>
      <vt:lpstr>Everything was a race!!</vt:lpstr>
      <vt:lpstr>The Cold War Turns Hot</vt:lpstr>
      <vt:lpstr>Collapse of the Soviet Union</vt:lpstr>
      <vt:lpstr>Fall of the Berlin Wall</vt:lpstr>
      <vt:lpstr>Final Collapse of the Soviet Union</vt:lpstr>
      <vt:lpstr>Why was it called the Cold War? </vt:lpstr>
      <vt:lpstr>PowerPoint Presentation</vt:lpstr>
      <vt:lpstr>Post Cold War Europe</vt:lpstr>
      <vt:lpstr>The Berlin Wall</vt:lpstr>
      <vt:lpstr>PowerPoint Presentation</vt:lpstr>
      <vt:lpstr>The Berlin Wall</vt:lpstr>
      <vt:lpstr>PowerPoint Presentation</vt:lpstr>
      <vt:lpstr>Facts about the Berlin Wall</vt:lpstr>
      <vt:lpstr>PowerPoint Presentation</vt:lpstr>
      <vt:lpstr>Wall  (front side-facing West Berlin )</vt:lpstr>
      <vt:lpstr>Watch Tower</vt:lpstr>
      <vt:lpstr>Patrol Guards not only patrolled in the watch towers but in jeeps,</vt:lpstr>
      <vt:lpstr>Column track</vt:lpstr>
      <vt:lpstr>Soldiers (Guards) Besides watching from towers and patrolling in vehicles, guards walked around and stood in "no- man's-land".</vt:lpstr>
      <vt:lpstr>Telephone The guards reported to their boss on a wire telephone. The East German regime did not trust their own soldiers and would not equip them with a radiophone.  Radiophones could possibly allow the guards to get in contact with somebody in West Berlin. But with a wired telephone they could call only certain people.</vt:lpstr>
      <vt:lpstr>Anti-Vehicle Trench This section obstructed an escape by car. It was a trench dug about 1 meter deep and concrete panels were on one side. When somebody tried to escape in a vehicle, the vehicle fell into the trench and could not move.</vt:lpstr>
      <vt:lpstr>There were places where the anti-vehicle trench did not exist.  This was so the guards could have access to the front Wall for repairs. At these "security holes“ they would put these barricades.</vt:lpstr>
      <vt:lpstr> Stripes This photo was taken through the wire mesh fence. The ground was weeded and shaped with stripes so that footmarks could be found easier if an escape occurred. </vt:lpstr>
      <vt:lpstr>Dogs In the "no-man's-land" area, there were many dogs stationed to alert the guards if somebody was crossing over the Wall. The dog was able to run along the column track while hooked to his lead.</vt:lpstr>
      <vt:lpstr>Light masts stood along the column track </vt:lpstr>
      <vt:lpstr>24  electrical wires were connected to each other by cables.  When somebody touched two wires or cut a wire, the flow of electricity was changed and an alarm was given. The alarm was sent to the command tower and guards knew which sector had been affected.</vt:lpstr>
      <vt:lpstr>The boxes contained a device connected with the electrical barbed wires to signal an alarm. When the alarm was given in the watch tower, the lights on top of the pole flashed and a siren was heard.  </vt:lpstr>
      <vt:lpstr>Trip wires were set about 30-50cm high and hooked with a signal fire called "PSG-80". When a wire was tripped, a cartridge filled with gunpowder was ignited and it made a loud noise along with a flash of light.  This would alert the guards nearby.</vt:lpstr>
      <vt:lpstr>This was a watch bunker made from concrete, about 1 meter square, and had small windows. Guards were inside to watch the area called “no-man's-land”. </vt:lpstr>
      <vt:lpstr>The inside of the Wall was usually painted white so guards could easily detect the movements of someone trying to escape.</vt:lpstr>
      <vt:lpstr>These signs warned that no citizen may go into the border area.</vt:lpstr>
      <vt:lpstr>The platforms stood along the Wall in West Berlin so that citizens and tourists could see the other side of the city.  Of course there was nothing like this in East Berlin.</vt:lpstr>
      <vt:lpstr>Additional pictures of The Berlin Wall </vt:lpstr>
      <vt:lpstr>PowerPoint Presentation</vt:lpstr>
      <vt:lpstr>PowerPoint Presentation</vt:lpstr>
      <vt:lpstr>PowerPoint Presentation</vt:lpstr>
      <vt:lpstr>PowerPoint Presentation</vt:lpstr>
      <vt:lpstr>Check-point Charlie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SS6H7 THE STUDENT WILL EXPLAIN CONFLICT AND CHANGE IN Europe to the 21st century</dc:title>
  <dc:creator>technician</dc:creator>
  <cp:lastModifiedBy>teacher</cp:lastModifiedBy>
  <cp:revision>65</cp:revision>
  <dcterms:created xsi:type="dcterms:W3CDTF">2011-01-04T16:43:47Z</dcterms:created>
  <dcterms:modified xsi:type="dcterms:W3CDTF">2015-12-02T19:21:39Z</dcterms:modified>
</cp:coreProperties>
</file>