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50"/>
  </p:notesMasterIdLst>
  <p:handoutMasterIdLst>
    <p:handoutMasterId r:id="rId51"/>
  </p:handoutMasterIdLst>
  <p:sldIdLst>
    <p:sldId id="352" r:id="rId2"/>
    <p:sldId id="317" r:id="rId3"/>
    <p:sldId id="261" r:id="rId4"/>
    <p:sldId id="292" r:id="rId5"/>
    <p:sldId id="262" r:id="rId6"/>
    <p:sldId id="263" r:id="rId7"/>
    <p:sldId id="264" r:id="rId8"/>
    <p:sldId id="319" r:id="rId9"/>
    <p:sldId id="321" r:id="rId10"/>
    <p:sldId id="333" r:id="rId11"/>
    <p:sldId id="265" r:id="rId12"/>
    <p:sldId id="307" r:id="rId13"/>
    <p:sldId id="270" r:id="rId14"/>
    <p:sldId id="267" r:id="rId15"/>
    <p:sldId id="316" r:id="rId16"/>
    <p:sldId id="268" r:id="rId17"/>
    <p:sldId id="269" r:id="rId18"/>
    <p:sldId id="302" r:id="rId19"/>
    <p:sldId id="271" r:id="rId20"/>
    <p:sldId id="346" r:id="rId21"/>
    <p:sldId id="347" r:id="rId22"/>
    <p:sldId id="348" r:id="rId23"/>
    <p:sldId id="349" r:id="rId24"/>
    <p:sldId id="350" r:id="rId25"/>
    <p:sldId id="351" r:id="rId26"/>
    <p:sldId id="343" r:id="rId27"/>
    <p:sldId id="344" r:id="rId28"/>
    <p:sldId id="345" r:id="rId29"/>
    <p:sldId id="341" r:id="rId30"/>
    <p:sldId id="272" r:id="rId31"/>
    <p:sldId id="289" r:id="rId32"/>
    <p:sldId id="306" r:id="rId33"/>
    <p:sldId id="296" r:id="rId34"/>
    <p:sldId id="309" r:id="rId35"/>
    <p:sldId id="297" r:id="rId36"/>
    <p:sldId id="290" r:id="rId37"/>
    <p:sldId id="322" r:id="rId38"/>
    <p:sldId id="310" r:id="rId39"/>
    <p:sldId id="311" r:id="rId40"/>
    <p:sldId id="312" r:id="rId41"/>
    <p:sldId id="342" r:id="rId42"/>
    <p:sldId id="325" r:id="rId43"/>
    <p:sldId id="326" r:id="rId44"/>
    <p:sldId id="329" r:id="rId45"/>
    <p:sldId id="331" r:id="rId46"/>
    <p:sldId id="357" r:id="rId47"/>
    <p:sldId id="358" r:id="rId48"/>
    <p:sldId id="35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8043" autoAdjust="0"/>
  </p:normalViewPr>
  <p:slideViewPr>
    <p:cSldViewPr>
      <p:cViewPr>
        <p:scale>
          <a:sx n="70" d="100"/>
          <a:sy n="70" d="100"/>
        </p:scale>
        <p:origin x="-16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B68F2E1-457A-4EF6-BFCC-B92E2E34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5A5068-6F19-4B4C-AADC-92232217D682}" type="datetimeFigureOut">
              <a:rPr lang="en-US"/>
              <a:pPr>
                <a:defRPr/>
              </a:pPr>
              <a:t>4/17/18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46EACC-0120-4A1C-844C-1C57F5D7A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7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CED3E41-E2DE-48B7-AD25-2C05D8372D60}" type="datetime4">
              <a:rPr lang="en-US" smtClean="0"/>
              <a:pPr/>
              <a:t>April 17,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788E0-3D6C-4B63-BA09-3787C23EA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788E0-3D6C-4B63-BA09-3787C23EA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91D71-35FE-4674-B582-F51B8E6BE4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4BAC8-A050-4DFC-A5E7-E343CA0CCA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1481F-C74C-450B-8EBE-551835E376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E99BB-EE28-46C8-A311-AF6037BAC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788E0-3D6C-4B63-BA09-3787C23EA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788E0-3D6C-4B63-BA09-3787C23EA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788E0-3D6C-4B63-BA09-3787C23EA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11CB7-33FE-40D9-AED8-0748B4EDA2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62B5E-929B-45B1-B5F4-DFABEC17D1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21CD1-0853-4DCD-8C99-92F84DF73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5D4788E0-3D6C-4B63-BA09-3787C23EA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April 17,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788E0-3D6C-4B63-BA09-3787C23EA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788E0-3D6C-4B63-BA09-3787C23EA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A6927-D06C-4D86-B6F9-00CC1A6A81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5E9BA-9606-4741-A23B-CFAEFD72B2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788E0-3D6C-4B63-BA09-3787C23EA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>
              <a:defRPr/>
            </a:pPr>
            <a:fld id="{5D4788E0-3D6C-4B63-BA09-3787C23EA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xleyes.com/images/contests/boomerang/fullsize/sourceimage.jpg" TargetMode="External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www.sfsu.edu/~oip/studyabroad/flags/australia.gif&amp;imgrefurl=http://www.sfsu.edu/~oip/studyabroad/countries/australia.html&amp;usg=__o9_F073P5iKAR7Jk4UmjDpk-C5M=&amp;h=788&amp;w=1181&amp;sz=35&amp;hl=en&amp;start=4&amp;um=1&amp;tbnid=l74_TgZVVdD6dM:&amp;tbnh=100&amp;tbnw=150&amp;prev=/images?q=flag+of+australia&amp;hl=en&amp;rlz=1T4GZEZ_en-GBUS285US285&amp;sa=N&amp;um=1" TargetMode="External"/><Relationship Id="rId3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file://localhost//upload.wikimedia.org/wikipedia/commons/5/57/En-chief-sitting-bull.jpg" TargetMode="External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native-americans-of-the-1800s.smartcode.com/images/sshots/native_americans_of_the_1800s_29191.jpeg&amp;imgrefurl=http://native-americans-of-the-1800s.smartcode.com/screenshot.html&amp;usg=__ZhIQEbkWePImB1teuLxdtF77110=&amp;h=382&amp;w=314&amp;sz=35&amp;hl=en&amp;start=1&amp;sig2=W3uUOxK0Hlq4zxSVShwbDg&amp;tbnid=lp4XxEZxX-GZyM:&amp;tbnh=123&amp;tbnw=101&amp;prev=/images?q=native+americans&amp;gbv=2&amp;hl=en&amp;safe=active&amp;ei=pvJNS579IY-Wtgen1KjjDA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boriginalartstore.com.au/aboriginal-art-culture/ahakeye-bush-plum-dreaming.php" TargetMode="External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38400"/>
            <a:ext cx="6781800" cy="2362200"/>
          </a:xfrm>
        </p:spPr>
        <p:txBody>
          <a:bodyPr/>
          <a:lstStyle/>
          <a:p>
            <a:r>
              <a:rPr lang="en-US" sz="4800" b="1" dirty="0"/>
              <a:t>Australia’s History, Government, &amp;</a:t>
            </a:r>
            <a:r>
              <a:rPr lang="en-US" sz="4800" b="1" dirty="0" smtClean="0"/>
              <a:t> </a:t>
            </a:r>
            <a:r>
              <a:rPr lang="en-US" sz="4800" b="1" dirty="0"/>
              <a:t>Economy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3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Archaeologists have found…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/>
              <a:t>Aboriginal rock art</a:t>
            </a:r>
          </a:p>
          <a:p>
            <a:r>
              <a:rPr lang="en-US" sz="3300" dirty="0"/>
              <a:t>Inventions such as boomerangs, ground axes, and grindstones</a:t>
            </a:r>
          </a:p>
          <a:p>
            <a:r>
              <a:rPr lang="en-US" sz="3300" dirty="0"/>
              <a:t>No written record (History has been passed down by telling the stories from generation to generation.)</a:t>
            </a:r>
          </a:p>
          <a:p>
            <a:endParaRPr lang="en-US" dirty="0"/>
          </a:p>
        </p:txBody>
      </p:sp>
      <p:pic>
        <p:nvPicPr>
          <p:cNvPr id="6" name="Picture 6" descr="http://earthsci.org/aboriginal/ngadjonji%20history/photos/artefacts/Hunting%20Axes_files/ax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371600"/>
            <a:ext cx="2667000" cy="262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boomerang sourc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1" y="39624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14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81000"/>
            <a:ext cx="8382000" cy="4449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400" dirty="0" smtClean="0"/>
              <a:t>One of the sacred places of the Aborigines is </a:t>
            </a:r>
            <a:r>
              <a:rPr lang="en-US" sz="4400" dirty="0" smtClean="0">
                <a:solidFill>
                  <a:srgbClr val="FF0000"/>
                </a:solidFill>
              </a:rPr>
              <a:t>Uluru</a:t>
            </a:r>
            <a:r>
              <a:rPr lang="en-US" sz="4400" dirty="0" smtClean="0"/>
              <a:t>, later named Ayer’s Rock by the British.  </a:t>
            </a:r>
          </a:p>
        </p:txBody>
      </p:sp>
      <p:pic>
        <p:nvPicPr>
          <p:cNvPr id="26627" name="Picture 2" descr="http://www.guideoftravels.com/wp-content/uploads/2011/06/ulu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19400"/>
            <a:ext cx="4381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42672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A big change was on the way for the Aborigines with the arrival of the first Europeans.</a:t>
            </a:r>
          </a:p>
        </p:txBody>
      </p:sp>
      <p:pic>
        <p:nvPicPr>
          <p:cNvPr id="27650" name="Picture 4" descr="http://upload.wikimedia.org/wikipedia/commons/thumb/7/76/Captainjamescookportrait.jpg/220px-Captainjamescook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19200"/>
            <a:ext cx="33162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724400" y="5715000"/>
            <a:ext cx="411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Explorer:  Captain </a:t>
            </a:r>
            <a:r>
              <a:rPr lang="en-US" sz="2000" dirty="0"/>
              <a:t>James Cook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Colonization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47545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Captain </a:t>
            </a:r>
            <a:r>
              <a:rPr lang="en-US" sz="3600" dirty="0" smtClean="0">
                <a:solidFill>
                  <a:srgbClr val="FF0000"/>
                </a:solidFill>
              </a:rPr>
              <a:t>James Cook </a:t>
            </a:r>
            <a:r>
              <a:rPr lang="en-US" sz="3600" dirty="0" smtClean="0"/>
              <a:t>first claimed Australia for </a:t>
            </a:r>
            <a:r>
              <a:rPr lang="en-US" sz="3600" dirty="0" smtClean="0">
                <a:solidFill>
                  <a:srgbClr val="FF0000"/>
                </a:solidFill>
              </a:rPr>
              <a:t>Great Britain</a:t>
            </a:r>
            <a:r>
              <a:rPr lang="en-US" sz="3600" dirty="0" smtClean="0"/>
              <a:t>.</a:t>
            </a:r>
          </a:p>
          <a:p>
            <a:pPr eaLnBrk="1" hangingPunct="1"/>
            <a:r>
              <a:rPr lang="en-US" sz="3600" dirty="0" smtClean="0"/>
              <a:t>The British officially started a colony in 1788.</a:t>
            </a:r>
          </a:p>
        </p:txBody>
      </p:sp>
      <p:pic>
        <p:nvPicPr>
          <p:cNvPr id="28675" name="Picture 9" descr="cook_ship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76600"/>
            <a:ext cx="70104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3810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4400" dirty="0" smtClean="0"/>
              <a:t>Among the first settlers were </a:t>
            </a:r>
            <a:r>
              <a:rPr lang="en-US" sz="4400" dirty="0" smtClean="0">
                <a:solidFill>
                  <a:srgbClr val="FF0000"/>
                </a:solidFill>
              </a:rPr>
              <a:t>convicts</a:t>
            </a:r>
            <a:r>
              <a:rPr lang="en-US" sz="4400" dirty="0" smtClean="0"/>
              <a:t> from the prisons of Great Britain.  After the American Revolution, Britain needed a place for all the extra prisoners. 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5105400" y="5562600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 smtClean="0"/>
          </a:p>
          <a:p>
            <a:pPr>
              <a:spcBef>
                <a:spcPct val="50000"/>
              </a:spcBef>
            </a:pPr>
            <a:endParaRPr lang="en-US" sz="1800" b="0" dirty="0"/>
          </a:p>
          <a:p>
            <a:pPr>
              <a:spcBef>
                <a:spcPct val="50000"/>
              </a:spcBef>
            </a:pPr>
            <a:r>
              <a:rPr lang="en-US" sz="1800" b="0" dirty="0" smtClean="0"/>
              <a:t>British </a:t>
            </a:r>
            <a:r>
              <a:rPr lang="en-US" sz="1800" b="0" dirty="0"/>
              <a:t>Government “Jail Gang”</a:t>
            </a:r>
          </a:p>
        </p:txBody>
      </p:sp>
      <p:pic>
        <p:nvPicPr>
          <p:cNvPr id="29699" name="Picture 2" descr="http://www.sl.nsw.gov.au/images/discover/history_nation/terra/flag_rai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86200"/>
            <a:ext cx="4552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www.gamblingstudy.com.au/images/news/First%20Australian%20Settl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57600"/>
            <a:ext cx="4000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657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From 1788 to 1823 the colony of New South Wales in Australia was a </a:t>
            </a:r>
            <a:r>
              <a:rPr lang="en-US" sz="3600" dirty="0" smtClean="0">
                <a:solidFill>
                  <a:srgbClr val="FF0000"/>
                </a:solidFill>
              </a:rPr>
              <a:t>penal </a:t>
            </a:r>
            <a:r>
              <a:rPr lang="en-US" sz="3600" dirty="0" smtClean="0"/>
              <a:t>(prison) colony.</a:t>
            </a:r>
          </a:p>
          <a:p>
            <a:pPr eaLnBrk="1" hangingPunct="1"/>
            <a:r>
              <a:rPr lang="en-US" sz="3600" dirty="0" smtClean="0"/>
              <a:t>Another reason the British wanted to settle Australia was to have a naval base in the Pacific.</a:t>
            </a:r>
          </a:p>
          <a:p>
            <a:pPr eaLnBrk="1" hangingPunct="1"/>
            <a:r>
              <a:rPr lang="en-US" sz="3600" dirty="0" smtClean="0"/>
              <a:t>There were also increased opportunities for </a:t>
            </a:r>
            <a:r>
              <a:rPr lang="en-US" sz="3600" dirty="0" smtClean="0">
                <a:solidFill>
                  <a:srgbClr val="FF0000"/>
                </a:solidFill>
              </a:rPr>
              <a:t>trading</a:t>
            </a:r>
            <a:r>
              <a:rPr lang="en-US" sz="3600" dirty="0" smtClean="0"/>
              <a:t>.</a:t>
            </a:r>
          </a:p>
        </p:txBody>
      </p:sp>
      <p:pic>
        <p:nvPicPr>
          <p:cNvPr id="30722" name="Picture 2" descr="http://lve.scola.ac-paris.fr/anglais/images/australia/austral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840514"/>
            <a:ext cx="2667000" cy="20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BIG CHANGES</a:t>
            </a:r>
          </a:p>
        </p:txBody>
      </p:sp>
      <p:sp>
        <p:nvSpPr>
          <p:cNvPr id="3174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The way of life for the Aborigines was interrupted when explorers and settlers began coming from</a:t>
            </a:r>
            <a:r>
              <a:rPr lang="en-US" sz="4000" dirty="0" smtClean="0">
                <a:solidFill>
                  <a:srgbClr val="FF0000"/>
                </a:solidFill>
              </a:rPr>
              <a:t> Europe</a:t>
            </a:r>
            <a:r>
              <a:rPr lang="en-US" sz="4000" dirty="0" smtClean="0"/>
              <a:t>.</a:t>
            </a:r>
          </a:p>
        </p:txBody>
      </p:sp>
      <p:pic>
        <p:nvPicPr>
          <p:cNvPr id="31747" name="Picture 6" descr="aboriginals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505200"/>
            <a:ext cx="27479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5280025" y="4183063"/>
            <a:ext cx="203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5562600" y="3886200"/>
            <a:ext cx="14636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/>
              <a:t>These </a:t>
            </a:r>
            <a:r>
              <a:rPr lang="en-US" sz="1800" b="0" dirty="0" smtClean="0"/>
              <a:t>Aboriginal </a:t>
            </a:r>
            <a:r>
              <a:rPr lang="en-US" sz="1800" b="0" dirty="0"/>
              <a:t>women are dressed like Europeans.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457200"/>
            <a:ext cx="7924800" cy="5668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5400" dirty="0" smtClean="0"/>
              <a:t>As settlers built ranches, farms, and towns, they took over Aboriginal land.</a:t>
            </a:r>
          </a:p>
          <a:p>
            <a:pPr eaLnBrk="1" hangingPunct="1"/>
            <a:endParaRPr lang="en-US" sz="4800" dirty="0" smtClean="0"/>
          </a:p>
        </p:txBody>
      </p:sp>
      <p:pic>
        <p:nvPicPr>
          <p:cNvPr id="32770" name="Picture 7" descr="aboriginals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838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89038"/>
          </a:xfrm>
        </p:spPr>
        <p:txBody>
          <a:bodyPr/>
          <a:lstStyle/>
          <a:p>
            <a:pPr eaLnBrk="1" hangingPunct="1"/>
            <a:r>
              <a:rPr lang="en-US" b="1" dirty="0" smtClean="0"/>
              <a:t>Sound familiar? 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Sometimes the Aborigines would raid or attack an English settlement. The English would retaliate resulting in skirmishes.</a:t>
            </a:r>
          </a:p>
          <a:p>
            <a:pPr eaLnBrk="1" hangingPunct="1"/>
            <a:r>
              <a:rPr lang="en-US" sz="3200" dirty="0" smtClean="0"/>
              <a:t>The Aborigines were at a huge disadvantage because the English had modern </a:t>
            </a:r>
            <a:r>
              <a:rPr lang="en-US" sz="3200" dirty="0" smtClean="0">
                <a:solidFill>
                  <a:srgbClr val="FF0000"/>
                </a:solidFill>
              </a:rPr>
              <a:t>weapons</a:t>
            </a:r>
            <a:r>
              <a:rPr lang="en-US" sz="3200" dirty="0" smtClean="0"/>
              <a:t>.</a:t>
            </a:r>
          </a:p>
        </p:txBody>
      </p:sp>
      <p:pic>
        <p:nvPicPr>
          <p:cNvPr id="33795" name="Picture 2" descr="http://t1.gstatic.com/images?q=tbn:ANd9GcQt0kzWFzxHFv6zg8eI-x6jwYZ7t5pdam7B4zcvWu4gOhWpYUyuO67F5Sq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724400"/>
            <a:ext cx="3486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981200" y="5715000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i="1" dirty="0" smtClean="0"/>
              <a:t>British</a:t>
            </a:r>
          </a:p>
          <a:p>
            <a:r>
              <a:rPr lang="en-US" sz="2400" b="0" i="1" dirty="0" smtClean="0"/>
              <a:t>double-barrel pistol</a:t>
            </a:r>
            <a:endParaRPr lang="en-US" sz="2400" b="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9248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800" dirty="0" smtClean="0"/>
              <a:t>Many Aborigines died of </a:t>
            </a:r>
            <a:r>
              <a:rPr lang="en-US" sz="4800" dirty="0" smtClean="0">
                <a:solidFill>
                  <a:srgbClr val="FF0000"/>
                </a:solidFill>
              </a:rPr>
              <a:t>diseases</a:t>
            </a:r>
            <a:r>
              <a:rPr lang="en-US" sz="4800" dirty="0" smtClean="0"/>
              <a:t> brought unintentionally to Australia by the Europeans, especially smallpox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sz="4800" dirty="0" smtClean="0"/>
              <a:t>The Aboriginal way of life began a struggle to survive. </a:t>
            </a:r>
          </a:p>
          <a:p>
            <a:pPr eaLnBrk="1" hangingPunct="1"/>
            <a:endParaRPr lang="en-US" sz="4800" dirty="0" smtClean="0"/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838200" y="4572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                   </a:t>
            </a:r>
            <a:r>
              <a:rPr lang="en-US" sz="4800" dirty="0" smtClean="0">
                <a:latin typeface="+mj-lt"/>
              </a:rPr>
              <a:t>Disease</a:t>
            </a:r>
            <a:endParaRPr lang="en-US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3276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1600" b="1" dirty="0" smtClean="0"/>
              <a:t>Standard SS6H4  </a:t>
            </a:r>
          </a:p>
          <a:p>
            <a:pPr marL="0" indent="0">
              <a:buNone/>
            </a:pPr>
            <a:r>
              <a:rPr lang="en-US" sz="21600" dirty="0" smtClean="0"/>
              <a:t>Explain the impact of English colonization on current Aboriginal basic rights, health, literacy, and language.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33400" y="43434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1447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</a:t>
            </a:r>
          </a:p>
          <a:p>
            <a:r>
              <a:rPr lang="en-US" sz="2400" b="0" i="1" dirty="0"/>
              <a:t> </a:t>
            </a:r>
            <a:endParaRPr lang="en-US" sz="24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British Influence on the Language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129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 smtClean="0"/>
              <a:t>The convicts, guards, and their families brought the English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language to Australia.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1203" name="Picture 14" descr="_txt_australia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19400"/>
            <a:ext cx="41433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4876800" y="3200400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/>
              <a:t>What </a:t>
            </a:r>
            <a:r>
              <a:rPr lang="en-US" b="0" dirty="0" smtClean="0"/>
              <a:t>place names </a:t>
            </a:r>
            <a:r>
              <a:rPr lang="en-US" b="0" dirty="0"/>
              <a:t>show British influence?</a:t>
            </a:r>
          </a:p>
        </p:txBody>
      </p:sp>
    </p:spTree>
    <p:extLst>
      <p:ext uri="{BB962C8B-B14F-4D97-AF65-F5344CB8AC3E}">
        <p14:creationId xmlns:p14="http://schemas.microsoft.com/office/powerpoint/2010/main" val="103838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4"/>
          <p:cNvSpPr>
            <a:spLocks noGrp="1"/>
          </p:cNvSpPr>
          <p:nvPr>
            <p:ph idx="1"/>
          </p:nvPr>
        </p:nvSpPr>
        <p:spPr>
          <a:xfrm>
            <a:off x="457200" y="304800"/>
            <a:ext cx="8534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France</a:t>
            </a:r>
            <a:r>
              <a:rPr lang="en-US" sz="4000" dirty="0" smtClean="0"/>
              <a:t> was also interested in settling Australia. The British made settlements in the western part of Australia to keep the French out and spread the English influence.</a:t>
            </a:r>
          </a:p>
          <a:p>
            <a:endParaRPr lang="en-US" dirty="0" smtClean="0"/>
          </a:p>
        </p:txBody>
      </p:sp>
      <p:pic>
        <p:nvPicPr>
          <p:cNvPr id="52226" name="Picture 2" descr="http://www.worldatlas.com/webimage/countrys/europe/fre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0"/>
            <a:ext cx="510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03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200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Chinese </a:t>
            </a:r>
            <a:r>
              <a:rPr lang="en-US" sz="3600" dirty="0" smtClean="0"/>
              <a:t>immigrants arrived in Australia as well, but Chinese did not become an important language because the English-speakers were too plentiful. </a:t>
            </a:r>
          </a:p>
        </p:txBody>
      </p:sp>
      <p:pic>
        <p:nvPicPr>
          <p:cNvPr id="53250" name="Picture 2" descr="http://i.infoplease.com/images/mchin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8956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08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4038600" cy="6096000"/>
          </a:xfrm>
        </p:spPr>
        <p:txBody>
          <a:bodyPr/>
          <a:lstStyle/>
          <a:p>
            <a:r>
              <a:rPr lang="en-US" sz="3600" dirty="0" smtClean="0"/>
              <a:t>Because of Australia’s history, </a:t>
            </a:r>
            <a:r>
              <a:rPr lang="en-US" sz="3600" dirty="0" smtClean="0">
                <a:solidFill>
                  <a:srgbClr val="FF0000"/>
                </a:solidFill>
              </a:rPr>
              <a:t>English</a:t>
            </a:r>
            <a:r>
              <a:rPr lang="en-US" sz="3600" dirty="0" smtClean="0"/>
              <a:t> is the official language today.</a:t>
            </a:r>
          </a:p>
          <a:p>
            <a:r>
              <a:rPr lang="en-US" sz="3600" dirty="0" smtClean="0"/>
              <a:t>English is the most common language for business.</a:t>
            </a:r>
          </a:p>
        </p:txBody>
      </p:sp>
      <p:pic>
        <p:nvPicPr>
          <p:cNvPr id="54274" name="Picture 2" descr="http://www.michellehenry.fr/uk_colour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"/>
            <a:ext cx="426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402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868362"/>
          </a:xfrm>
        </p:spPr>
        <p:txBody>
          <a:bodyPr/>
          <a:lstStyle/>
          <a:p>
            <a:pPr eaLnBrk="1" hangingPunct="1"/>
            <a:r>
              <a:rPr lang="en-US" b="1" dirty="0" smtClean="0"/>
              <a:t>British Influence on the Religion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81000" y="1735138"/>
            <a:ext cx="8458200" cy="40560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Europeans introduced </a:t>
            </a:r>
            <a:r>
              <a:rPr lang="en-US" sz="3200" dirty="0" smtClean="0">
                <a:solidFill>
                  <a:srgbClr val="FF0000"/>
                </a:solidFill>
              </a:rPr>
              <a:t>Christianity</a:t>
            </a:r>
            <a:r>
              <a:rPr lang="en-US" sz="3200" dirty="0" smtClean="0"/>
              <a:t> to Australia in 1788. </a:t>
            </a:r>
          </a:p>
          <a:p>
            <a:pPr eaLnBrk="1" hangingPunct="1"/>
            <a:r>
              <a:rPr lang="en-US" sz="3200" dirty="0" smtClean="0"/>
              <a:t>Irish convicts were mostly </a:t>
            </a:r>
            <a:r>
              <a:rPr lang="en-US" sz="3200" dirty="0" smtClean="0">
                <a:solidFill>
                  <a:srgbClr val="FF0000"/>
                </a:solidFill>
              </a:rPr>
              <a:t>Roman </a:t>
            </a:r>
            <a:r>
              <a:rPr lang="en-US" sz="3200" dirty="0" smtClean="0">
                <a:solidFill>
                  <a:srgbClr val="000000"/>
                </a:solidFill>
              </a:rPr>
              <a:t>Catholic.</a:t>
            </a:r>
          </a:p>
          <a:p>
            <a:pPr eaLnBrk="1" hangingPunct="1"/>
            <a:r>
              <a:rPr lang="en-US" sz="3200" dirty="0" smtClean="0"/>
              <a:t>Many of the guards and their families were </a:t>
            </a:r>
            <a:r>
              <a:rPr lang="en-US" sz="3200" dirty="0" smtClean="0">
                <a:solidFill>
                  <a:srgbClr val="FF0000"/>
                </a:solidFill>
              </a:rPr>
              <a:t>Protestants</a:t>
            </a:r>
            <a:r>
              <a:rPr lang="en-US" sz="3200" dirty="0" smtClean="0"/>
              <a:t>. They were from the Anglican Church (formerly known as Church of England) and Methodist Church. </a:t>
            </a:r>
          </a:p>
        </p:txBody>
      </p:sp>
    </p:spTree>
    <p:extLst>
      <p:ext uri="{BB962C8B-B14F-4D97-AF65-F5344CB8AC3E}">
        <p14:creationId xmlns:p14="http://schemas.microsoft.com/office/powerpoint/2010/main" val="200144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4648200" cy="6477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Today, most Australians are of the Christian faith.</a:t>
            </a:r>
          </a:p>
          <a:p>
            <a:pPr eaLnBrk="1" hangingPunct="1"/>
            <a:r>
              <a:rPr lang="en-US" sz="3200" dirty="0" smtClean="0"/>
              <a:t>The Roman Catholic Church and the Anglican Church claim the most members.</a:t>
            </a:r>
          </a:p>
          <a:p>
            <a:pPr eaLnBrk="1" hangingPunct="1"/>
            <a:r>
              <a:rPr lang="en-US" sz="3200" dirty="0" smtClean="0"/>
              <a:t>Muslims, Buddhists, Jews and Hindus combined make up less than 5% of the population.</a:t>
            </a:r>
          </a:p>
        </p:txBody>
      </p:sp>
      <p:pic>
        <p:nvPicPr>
          <p:cNvPr id="56322" name="Picture 4" descr="http://farm1.static.flickr.com/134/337354943_16049493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10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5334000" y="525780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Oldest Catholic Church in Australia built </a:t>
            </a:r>
            <a:r>
              <a:rPr lang="en-US" sz="2400" b="0" dirty="0" smtClean="0"/>
              <a:t>in1836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42859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Aborigines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138"/>
            <a:ext cx="8153400" cy="40560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Now only represent 2.5% of the total population</a:t>
            </a:r>
          </a:p>
          <a:p>
            <a:r>
              <a:rPr lang="en-US" sz="3600" dirty="0" smtClean="0"/>
              <a:t>Nearly 30 Aboriginal languages were wiped out by colonialism.</a:t>
            </a:r>
          </a:p>
          <a:p>
            <a:r>
              <a:rPr lang="en-US" sz="3600" dirty="0" smtClean="0"/>
              <a:t>Many are in poor </a:t>
            </a:r>
            <a:r>
              <a:rPr lang="en-US" sz="3600" dirty="0" smtClean="0">
                <a:solidFill>
                  <a:srgbClr val="FF0000"/>
                </a:solidFill>
              </a:rPr>
              <a:t>health</a:t>
            </a:r>
            <a:r>
              <a:rPr lang="en-US" sz="3600" dirty="0" smtClean="0"/>
              <a:t> and living in poverty, with a low level of </a:t>
            </a:r>
            <a:r>
              <a:rPr lang="en-US" sz="3600" dirty="0" smtClean="0">
                <a:solidFill>
                  <a:srgbClr val="FF0000"/>
                </a:solidFill>
              </a:rPr>
              <a:t>education</a:t>
            </a:r>
            <a:r>
              <a:rPr lang="en-US" sz="3600" dirty="0" smtClean="0"/>
              <a:t> and employment compared to other Australians.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9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Recent Developments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In 2008, the Prime Minister officially </a:t>
            </a:r>
            <a:r>
              <a:rPr lang="en-US" sz="3600" dirty="0" smtClean="0">
                <a:solidFill>
                  <a:srgbClr val="FF0000"/>
                </a:solidFill>
              </a:rPr>
              <a:t>apologized</a:t>
            </a:r>
            <a:r>
              <a:rPr lang="en-US" sz="3600" dirty="0" smtClean="0"/>
              <a:t> to the Aborigines and announced the government would begin to close the gaps between the Aboriginal people and other Australians.</a:t>
            </a:r>
          </a:p>
          <a:p>
            <a:pPr eaLnBrk="1" hangingPunct="1"/>
            <a:r>
              <a:rPr lang="en-US" sz="3600" dirty="0" smtClean="0"/>
              <a:t>Many say that the gaps are not being closed as the government promised.  It is still controversial. </a:t>
            </a:r>
          </a:p>
        </p:txBody>
      </p:sp>
    </p:spTree>
    <p:extLst>
      <p:ext uri="{BB962C8B-B14F-4D97-AF65-F5344CB8AC3E}">
        <p14:creationId xmlns:p14="http://schemas.microsoft.com/office/powerpoint/2010/main" val="263063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8534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/>
              <a:t>     </a:t>
            </a:r>
          </a:p>
          <a:p>
            <a:pPr>
              <a:spcBef>
                <a:spcPct val="50000"/>
              </a:spcBef>
            </a:pPr>
            <a:r>
              <a:rPr lang="en-US" b="0" dirty="0"/>
              <a:t> </a:t>
            </a:r>
            <a:r>
              <a:rPr lang="en-US" b="0" dirty="0" smtClean="0"/>
              <a:t>      Sign </a:t>
            </a:r>
            <a:r>
              <a:rPr lang="en-US" b="0" dirty="0"/>
              <a:t>says “</a:t>
            </a:r>
            <a:r>
              <a:rPr lang="en-US" b="0" dirty="0" smtClean="0"/>
              <a:t>ABORIGINAL LAND- </a:t>
            </a:r>
            <a:r>
              <a:rPr lang="en-US" b="0" dirty="0"/>
              <a:t>NO ENTRY”.</a:t>
            </a:r>
          </a:p>
        </p:txBody>
      </p:sp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365125" y="762000"/>
            <a:ext cx="2530475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latin typeface="+mj-lt"/>
              </a:rPr>
              <a:t>An example </a:t>
            </a:r>
            <a:endParaRPr lang="en-US" b="0" dirty="0" smtClean="0">
              <a:latin typeface="+mj-lt"/>
            </a:endParaRPr>
          </a:p>
          <a:p>
            <a:r>
              <a:rPr lang="en-US" b="0" dirty="0" smtClean="0">
                <a:latin typeface="+mj-lt"/>
              </a:rPr>
              <a:t>of a </a:t>
            </a:r>
          </a:p>
          <a:p>
            <a:r>
              <a:rPr lang="en-US" b="0" dirty="0">
                <a:latin typeface="+mj-lt"/>
              </a:rPr>
              <a:t>g</a:t>
            </a:r>
            <a:r>
              <a:rPr lang="en-US" b="0" dirty="0" smtClean="0">
                <a:latin typeface="+mj-lt"/>
              </a:rPr>
              <a:t>overnment</a:t>
            </a:r>
          </a:p>
          <a:p>
            <a:r>
              <a:rPr lang="en-US" b="0" dirty="0">
                <a:latin typeface="+mj-lt"/>
              </a:rPr>
              <a:t>a</a:t>
            </a:r>
            <a:r>
              <a:rPr lang="en-US" b="0" dirty="0" smtClean="0">
                <a:latin typeface="+mj-lt"/>
              </a:rPr>
              <a:t>ttempt to  protect Aboriginal </a:t>
            </a:r>
            <a:r>
              <a:rPr lang="en-US" b="0" dirty="0">
                <a:latin typeface="+mj-lt"/>
              </a:rPr>
              <a:t>territory.</a:t>
            </a:r>
          </a:p>
        </p:txBody>
      </p:sp>
      <p:pic>
        <p:nvPicPr>
          <p:cNvPr id="36867" name="Picture 8" descr="no_entry_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"/>
            <a:ext cx="63023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38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153400" cy="868362"/>
          </a:xfrm>
        </p:spPr>
        <p:txBody>
          <a:bodyPr/>
          <a:lstStyle/>
          <a:p>
            <a:r>
              <a:rPr lang="en-US" b="1" dirty="0" smtClean="0"/>
              <a:t>Australia’s Government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138"/>
            <a:ext cx="8305800" cy="405606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SS6CG4  Explain forms of citizen participation in government.  </a:t>
            </a:r>
          </a:p>
          <a:p>
            <a:pPr marL="0" indent="0">
              <a:buNone/>
            </a:pPr>
            <a:r>
              <a:rPr lang="en-US" sz="3200" dirty="0" smtClean="0"/>
              <a:t>a.  Explain citizen participation in democratic governments (i.e. the role of citizens in choosing leaders of Australia- parliamentary democracy).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128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3613" cy="12192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Australia’s History</a:t>
            </a:r>
          </a:p>
        </p:txBody>
      </p:sp>
      <p:sp>
        <p:nvSpPr>
          <p:cNvPr id="1843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458200" cy="4449763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5400" dirty="0" smtClean="0"/>
              <a:t>The earliest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5400" dirty="0" smtClean="0"/>
              <a:t>inhabitants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5400" dirty="0" smtClean="0"/>
              <a:t>of Australia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5400" dirty="0" smtClean="0"/>
              <a:t>were the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Aboriginal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5400" dirty="0" smtClean="0"/>
              <a:t>people.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00200"/>
            <a:ext cx="4800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03238"/>
            <a:ext cx="8229600" cy="868362"/>
          </a:xfrm>
        </p:spPr>
        <p:txBody>
          <a:bodyPr/>
          <a:lstStyle/>
          <a:p>
            <a:pPr eaLnBrk="1" hangingPunct="1"/>
            <a:r>
              <a:rPr lang="en-US" b="1" dirty="0" smtClean="0"/>
              <a:t>Australia Gains Independence</a:t>
            </a:r>
          </a:p>
        </p:txBody>
      </p:sp>
      <p:sp>
        <p:nvSpPr>
          <p:cNvPr id="3788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4000" dirty="0" smtClean="0"/>
              <a:t>Great Britain controlled Australia from 1788 until 1901.</a:t>
            </a:r>
          </a:p>
          <a:p>
            <a:pPr marL="0" indent="0" eaLnBrk="1" hangingPunct="1">
              <a:buNone/>
            </a:pPr>
            <a:r>
              <a:rPr lang="en-US" sz="4000" dirty="0" smtClean="0"/>
              <a:t>Australia gained independence from Britain, but still remains a part of the British </a:t>
            </a:r>
            <a:r>
              <a:rPr lang="en-US" sz="4000" dirty="0" smtClean="0">
                <a:solidFill>
                  <a:srgbClr val="FF0000"/>
                </a:solidFill>
              </a:rPr>
              <a:t>Commonwealth</a:t>
            </a:r>
            <a:r>
              <a:rPr lang="en-US" sz="4000" dirty="0" smtClean="0"/>
              <a:t> of Nations.</a:t>
            </a:r>
          </a:p>
          <a:p>
            <a:pPr marL="60325" indent="-60325" eaLnBrk="1" hangingPunct="1"/>
            <a:endParaRPr lang="en-US" sz="4000" dirty="0" smtClean="0"/>
          </a:p>
          <a:p>
            <a:pPr marL="60325" indent="-60325" eaLnBrk="1" hangingPunct="1">
              <a:buFontTx/>
              <a:buNone/>
            </a:pPr>
            <a:r>
              <a:rPr lang="en-US" sz="1800" dirty="0" smtClean="0"/>
              <a:t> </a:t>
            </a:r>
          </a:p>
        </p:txBody>
      </p:sp>
      <p:pic>
        <p:nvPicPr>
          <p:cNvPr id="37891" name="Picture 6" descr="australi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105400"/>
            <a:ext cx="3276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400" dirty="0" smtClean="0"/>
              <a:t>Even today, the British Monarch is also Australia's Monarch.</a:t>
            </a:r>
          </a:p>
          <a:p>
            <a:pPr eaLnBrk="1" hangingPunct="1"/>
            <a:endParaRPr lang="en-US" sz="4400" dirty="0" smtClean="0"/>
          </a:p>
        </p:txBody>
      </p:sp>
      <p:sp>
        <p:nvSpPr>
          <p:cNvPr id="38914" name="Text Box 9"/>
          <p:cNvSpPr txBox="1">
            <a:spLocks noChangeArrowheads="1"/>
          </p:cNvSpPr>
          <p:nvPr/>
        </p:nvSpPr>
        <p:spPr bwMode="auto">
          <a:xfrm>
            <a:off x="3657600" y="60960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/>
              <a:t>Queen Elizabeth II</a:t>
            </a:r>
          </a:p>
        </p:txBody>
      </p:sp>
      <p:pic>
        <p:nvPicPr>
          <p:cNvPr id="38915" name="Picture 2" descr="http://jubileetimecapsule.files.wordpress.com/2011/06/queen-elizabeth-i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293370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i.huffpost.com/gen/489660/thumbs/a-YOUNG-QUEEN-640x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474186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 of the Queen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9530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Queen Elizabeth is the </a:t>
            </a:r>
            <a:r>
              <a:rPr lang="en-US" sz="3600" dirty="0" smtClean="0">
                <a:solidFill>
                  <a:srgbClr val="FF0000"/>
                </a:solidFill>
              </a:rPr>
              <a:t>head of state </a:t>
            </a:r>
            <a:r>
              <a:rPr lang="en-US" sz="3600" dirty="0" smtClean="0"/>
              <a:t>for Australia. She lives in England, not Australia.</a:t>
            </a:r>
          </a:p>
          <a:p>
            <a:r>
              <a:rPr lang="en-US" sz="3600" dirty="0" smtClean="0"/>
              <a:t>The Queen does not run the country.</a:t>
            </a:r>
          </a:p>
          <a:p>
            <a:r>
              <a:rPr lang="en-US" sz="3600" dirty="0" smtClean="0"/>
              <a:t>She has duties such as signing laws and approving elections. These duties are carried out by an appointed governor-general. </a:t>
            </a:r>
          </a:p>
          <a:p>
            <a:r>
              <a:rPr lang="en-US" sz="3600" dirty="0" smtClean="0"/>
              <a:t>She is considered the commander-in-chief.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Parliamentary Democracy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5138"/>
            <a:ext cx="8382000" cy="40560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Parliament </a:t>
            </a:r>
            <a:r>
              <a:rPr lang="en-US" sz="4000" dirty="0" smtClean="0"/>
              <a:t>is a legislative body or group of elected officials.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Democracy</a:t>
            </a:r>
            <a:r>
              <a:rPr lang="en-US" sz="4000" dirty="0" smtClean="0"/>
              <a:t> is government by the people.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dirty="0" smtClean="0"/>
              <a:t> </a:t>
            </a:r>
          </a:p>
        </p:txBody>
      </p:sp>
      <p:pic>
        <p:nvPicPr>
          <p:cNvPr id="4" name="Picture 4" descr="http://www.informationcentres.com.au/sharedFiles/regions/australia/act/canberra/7718_t85bs11rq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038600"/>
            <a:ext cx="52085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000" y="5410200"/>
            <a:ext cx="190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Canberra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/>
          <a:lstStyle/>
          <a:p>
            <a:r>
              <a:rPr lang="en-US" sz="4000" b="1" dirty="0" smtClean="0"/>
              <a:t>Parliament is divided into 2 houses: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6324600" cy="1600200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House of Representatives</a:t>
            </a:r>
          </a:p>
          <a:p>
            <a:pPr lvl="1">
              <a:buFont typeface="Arial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Senate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3011" name="Picture 4" descr="http://www.photoshelter.com/img-get/I0000QgYFqsMjO7k/s/924/624/j006235326-senate-chamber-parliament-house-australia-parliament-house-canber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0"/>
            <a:ext cx="54181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6629400" y="3276600"/>
            <a:ext cx="220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 dirty="0"/>
              <a:t>Senate Chamber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3886200" cy="5668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4000" dirty="0" smtClean="0"/>
              <a:t>In Australia, the citizens vote for members of Parliament to represent them. </a:t>
            </a:r>
          </a:p>
          <a:p>
            <a:pPr eaLnBrk="1" hangingPunct="1"/>
            <a:r>
              <a:rPr lang="en-US" sz="4000" dirty="0" smtClean="0"/>
              <a:t>The leader of the political party that wins the most seats in the House of Representatives becomes the </a:t>
            </a:r>
            <a:r>
              <a:rPr lang="en-US" sz="4000" dirty="0" smtClean="0">
                <a:solidFill>
                  <a:srgbClr val="FF0000"/>
                </a:solidFill>
              </a:rPr>
              <a:t>Prime Minister</a:t>
            </a:r>
            <a:r>
              <a:rPr lang="en-US" sz="4000" dirty="0" smtClean="0"/>
              <a:t>.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38100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dirty="0" smtClean="0"/>
              <a:t>The Prime Minister is the </a:t>
            </a:r>
            <a:r>
              <a:rPr lang="en-US" sz="3600" dirty="0" smtClean="0">
                <a:solidFill>
                  <a:srgbClr val="000000"/>
                </a:solidFill>
              </a:rPr>
              <a:t>head of government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The person in this position is most powerful political figure in Australia</a:t>
            </a:r>
            <a:r>
              <a:rPr lang="en-US" sz="4000" dirty="0" smtClean="0"/>
              <a:t>.</a:t>
            </a:r>
          </a:p>
        </p:txBody>
      </p:sp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609600" y="457200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Role of the Prime Minister</a:t>
            </a:r>
          </a:p>
        </p:txBody>
      </p:sp>
      <p:pic>
        <p:nvPicPr>
          <p:cNvPr id="45059" name="Picture 2" descr="https://encrypted-tbn2.google.com/images?q=tbn:ANd9GcSugdJORiGdx0O8q79ICLo5L0NEl6HJEiMmdt3IFSrbNOXceQLb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42338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4953000" y="4343400"/>
            <a:ext cx="3886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 dirty="0">
                <a:latin typeface="+mn-lt"/>
              </a:rPr>
              <a:t>Former Prime Minister Kevin Rudd with former President George Bush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4000" b="1" dirty="0" smtClean="0"/>
              <a:t>Prime Minister of Australia Today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800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Malcolm </a:t>
            </a:r>
            <a:r>
              <a:rPr lang="en-US" sz="2800" dirty="0"/>
              <a:t>Turnbull was sworn in as the 29th Prime  </a:t>
            </a:r>
            <a:r>
              <a:rPr lang="en-US" sz="2800" dirty="0" smtClean="0"/>
              <a:t>            	Minister </a:t>
            </a:r>
            <a:r>
              <a:rPr lang="en-US" sz="2800" dirty="0"/>
              <a:t>of Australia on </a:t>
            </a:r>
            <a:r>
              <a:rPr lang="en-US" sz="2800" dirty="0" smtClean="0"/>
              <a:t>September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2015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019543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Role of the Citizen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735138"/>
            <a:ext cx="8305800" cy="4056062"/>
          </a:xfrm>
        </p:spPr>
        <p:txBody>
          <a:bodyPr>
            <a:noAutofit/>
          </a:bodyPr>
          <a:lstStyle/>
          <a:p>
            <a:r>
              <a:rPr lang="en-US" sz="3200" dirty="0" smtClean="0"/>
              <a:t>Australians have an important role in their government. Since they have a democratic form of the government, the voters choose the lawmakers.</a:t>
            </a:r>
          </a:p>
          <a:p>
            <a:r>
              <a:rPr lang="en-US" sz="3200" dirty="0" smtClean="0"/>
              <a:t>All citizens over </a:t>
            </a:r>
            <a:r>
              <a:rPr lang="en-US" sz="3200" dirty="0" smtClean="0">
                <a:solidFill>
                  <a:srgbClr val="FF0000"/>
                </a:solidFill>
              </a:rPr>
              <a:t>18</a:t>
            </a:r>
            <a:r>
              <a:rPr lang="en-US" sz="3200" dirty="0" smtClean="0"/>
              <a:t> years of age must vote. Voting is compulsory or required. If Australians do not vote they could be </a:t>
            </a:r>
            <a:r>
              <a:rPr lang="en-US" sz="3200" dirty="0" smtClean="0">
                <a:solidFill>
                  <a:srgbClr val="FF0000"/>
                </a:solidFill>
              </a:rPr>
              <a:t>fined</a:t>
            </a:r>
            <a:r>
              <a:rPr lang="en-US" sz="3200" dirty="0" smtClean="0"/>
              <a:t> or they may have to go to court.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4648200" cy="6705600"/>
          </a:xfrm>
        </p:spPr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Australians vote for members of </a:t>
            </a:r>
            <a:r>
              <a:rPr lang="en-US" sz="4000" dirty="0" smtClean="0">
                <a:solidFill>
                  <a:srgbClr val="000000"/>
                </a:solidFill>
              </a:rPr>
              <a:t>Parliament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Voters do not vote for the head of state. The Queen holds that position.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Think about it!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313613" cy="4343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4800" dirty="0" smtClean="0"/>
              <a:t>The Aborigines of Australia are similar to what group of people in North America?</a:t>
            </a:r>
            <a:r>
              <a:rPr lang="en-US" dirty="0" smtClean="0"/>
              <a:t> 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762000" y="4267200"/>
            <a:ext cx="190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0" dirty="0" smtClean="0"/>
          </a:p>
          <a:p>
            <a:r>
              <a:rPr lang="en-US" sz="3200" b="0" dirty="0"/>
              <a:t> </a:t>
            </a:r>
            <a:r>
              <a:rPr lang="en-US" sz="3200" b="0" dirty="0" smtClean="0"/>
              <a:t>  HINT:</a:t>
            </a:r>
            <a:endParaRPr lang="en-US" sz="3200" b="0" dirty="0"/>
          </a:p>
          <a:p>
            <a:endParaRPr lang="en-US" sz="3200" b="0" dirty="0"/>
          </a:p>
        </p:txBody>
      </p:sp>
      <p:pic>
        <p:nvPicPr>
          <p:cNvPr id="19461" name="Picture 7" descr="native_americans_of_the_1800s_291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19100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File:En-chief-sitting-bu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1148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112838"/>
          </a:xfrm>
        </p:spPr>
        <p:txBody>
          <a:bodyPr/>
          <a:lstStyle/>
          <a:p>
            <a:r>
              <a:rPr lang="en-US" b="1" dirty="0" smtClean="0"/>
              <a:t>Personal Freedoms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876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     Australians have:</a:t>
            </a:r>
          </a:p>
          <a:p>
            <a:pPr lvl="1"/>
            <a:r>
              <a:rPr lang="en-US" sz="3200" dirty="0" smtClean="0"/>
              <a:t>Freedom of speech</a:t>
            </a:r>
          </a:p>
          <a:p>
            <a:pPr lvl="1"/>
            <a:r>
              <a:rPr lang="en-US" sz="3200" dirty="0" smtClean="0"/>
              <a:t>Freedom of religion</a:t>
            </a:r>
          </a:p>
          <a:p>
            <a:pPr lvl="1"/>
            <a:r>
              <a:rPr lang="en-US" sz="3200" dirty="0" smtClean="0"/>
              <a:t>Freedom to choose their own job</a:t>
            </a:r>
          </a:p>
          <a:p>
            <a:pPr lvl="1"/>
            <a:r>
              <a:rPr lang="en-US" sz="3200" dirty="0" smtClean="0"/>
              <a:t>Freedom to travel</a:t>
            </a:r>
          </a:p>
          <a:p>
            <a:pPr lvl="1"/>
            <a:r>
              <a:rPr lang="en-US" sz="3200" dirty="0" smtClean="0"/>
              <a:t>Opportunity to vote for leaders who make the laws</a:t>
            </a:r>
          </a:p>
          <a:p>
            <a:pPr lvl="1"/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  <p:pic>
        <p:nvPicPr>
          <p:cNvPr id="49155" name="Picture 2" descr="http://www.stpetersbrightonbeach.org/images/chu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39258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http://t2.gstatic.com/images?q=tbn:ANd9GcR_uEU6dGM1RorspKAVw_nlb9cSMQCHhI9VCRb9bF7eMIeF9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86200"/>
            <a:ext cx="1828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http://t3.gstatic.com/images?q=tbn:ANd9GcT3X8Fou2r3z5ujDAhOQNKb2vls6GhsnKCMlFh8CIq9QD5kqn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114800"/>
            <a:ext cx="2209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Australia’s Economy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5138"/>
            <a:ext cx="7694613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SS6E10  Analyze different economic systems.  </a:t>
            </a:r>
          </a:p>
          <a:p>
            <a:pPr marL="0" indent="0">
              <a:buNone/>
            </a:pPr>
            <a:r>
              <a:rPr lang="en-US" sz="4000" dirty="0" smtClean="0"/>
              <a:t>c.  Describe the economic system of Australia.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979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Australian Economics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Australia has a </a:t>
            </a:r>
            <a:r>
              <a:rPr lang="en-US" sz="3200" dirty="0" smtClean="0">
                <a:solidFill>
                  <a:srgbClr val="FF0000"/>
                </a:solidFill>
              </a:rPr>
              <a:t>mixed market </a:t>
            </a:r>
            <a:r>
              <a:rPr lang="en-US" sz="3200" dirty="0" smtClean="0"/>
              <a:t>economy, which means                  most economic decisions are made by the people.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The economic continuum: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Command	</a:t>
            </a:r>
            <a:r>
              <a:rPr lang="en-US" sz="3200" dirty="0" smtClean="0"/>
              <a:t>						</a:t>
            </a:r>
            <a:r>
              <a:rPr lang="en-US" sz="3200" b="1" dirty="0" smtClean="0"/>
              <a:t>Market</a:t>
            </a:r>
            <a:endParaRPr lang="en-US" sz="3200" b="1" dirty="0"/>
          </a:p>
          <a:p>
            <a:pPr marL="0" indent="0">
              <a:buNone/>
            </a:pPr>
            <a:endParaRPr lang="en-US" sz="32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9600" y="5334000"/>
            <a:ext cx="784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5715000"/>
            <a:ext cx="934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Australia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79120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UK</a:t>
            </a:r>
            <a:endParaRPr lang="en-US" sz="16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0018" y="6125161"/>
            <a:ext cx="810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Goudy Old Style"/>
              </a:rPr>
              <a:t>Canada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0"/>
          </p:cNvCxnSpPr>
          <p:nvPr/>
        </p:nvCxnSpPr>
        <p:spPr>
          <a:xfrm flipH="1" flipV="1">
            <a:off x="7543800" y="5334000"/>
            <a:ext cx="9835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58000" y="5410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0"/>
          </p:cNvCxnSpPr>
          <p:nvPr/>
        </p:nvCxnSpPr>
        <p:spPr>
          <a:xfrm flipH="1" flipV="1">
            <a:off x="6400800" y="5334000"/>
            <a:ext cx="24034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2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8763000" cy="495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Australia’s main trading partners are </a:t>
            </a:r>
            <a:r>
              <a:rPr lang="en-US" sz="3600" dirty="0" smtClean="0">
                <a:solidFill>
                  <a:srgbClr val="FF0000"/>
                </a:solidFill>
              </a:rPr>
              <a:t>China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FF0000"/>
                </a:solidFill>
              </a:rPr>
              <a:t>Japan</a:t>
            </a:r>
            <a:r>
              <a:rPr lang="en-US" sz="3600" dirty="0" smtClean="0"/>
              <a:t>.  </a:t>
            </a:r>
          </a:p>
          <a:p>
            <a:r>
              <a:rPr lang="en-US" sz="3600" dirty="0" smtClean="0"/>
              <a:t>At first, they became trading partners because China wanted Australia’s wool for its warmth and durability. </a:t>
            </a:r>
          </a:p>
          <a:p>
            <a:r>
              <a:rPr lang="en-US" sz="3600" dirty="0" smtClean="0"/>
              <a:t>China and Japan buy Australia’s minerals for energy, construction, and technology.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124200" y="533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Trade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032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313613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Australia </a:t>
            </a:r>
            <a:r>
              <a:rPr lang="en-US" sz="3600" dirty="0"/>
              <a:t>specializes in exporting coal, iron ore, and wool. </a:t>
            </a:r>
            <a:r>
              <a:rPr lang="en-US" sz="3600" dirty="0" smtClean="0"/>
              <a:t> It has benefited from open market trade agreements with many of its trade partners. </a:t>
            </a:r>
          </a:p>
          <a:p>
            <a:pPr marL="0" indent="0">
              <a:buNone/>
            </a:pPr>
            <a:endParaRPr 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312420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95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371600"/>
          </a:xfrm>
        </p:spPr>
        <p:txBody>
          <a:bodyPr/>
          <a:lstStyle/>
          <a:p>
            <a:r>
              <a:rPr lang="en-US" b="1" dirty="0" smtClean="0"/>
              <a:t>Trade Barriers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1"/>
            <a:ext cx="5029200" cy="3276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Tariff</a:t>
            </a:r>
            <a:r>
              <a:rPr lang="en-US" sz="2400" dirty="0"/>
              <a:t>- a tax on imported goods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Quota</a:t>
            </a:r>
            <a:r>
              <a:rPr lang="en-US" sz="2400" dirty="0" smtClean="0"/>
              <a:t>- a </a:t>
            </a:r>
            <a:r>
              <a:rPr lang="en-US" sz="2400" dirty="0"/>
              <a:t>limit on the amount of </a:t>
            </a:r>
            <a:r>
              <a:rPr lang="en-US" sz="2400" dirty="0" smtClean="0"/>
              <a:t>products </a:t>
            </a:r>
            <a:r>
              <a:rPr lang="en-US" sz="2400" dirty="0"/>
              <a:t>that can be imported into a country.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Embargos</a:t>
            </a:r>
            <a:r>
              <a:rPr lang="en-US" sz="2400" dirty="0"/>
              <a:t>- prohibit trade with another country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810000" cy="327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029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prstClr val="black"/>
                </a:solidFill>
                <a:latin typeface="Goudy Old Style"/>
              </a:rPr>
              <a:t>Australia does have embargoes against Myanmar and North Korea over those nations’ human rights abuses.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606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914400"/>
          </a:xfrm>
        </p:spPr>
        <p:txBody>
          <a:bodyPr/>
          <a:lstStyle/>
          <a:p>
            <a:r>
              <a:rPr lang="en-US" b="1" dirty="0" smtClean="0"/>
              <a:t>Currency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1"/>
            <a:ext cx="4572000" cy="441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Australia uses the Australian dollar.  In order to trade with other nations, a currency </a:t>
            </a:r>
            <a:r>
              <a:rPr lang="en-US" sz="2800" dirty="0" smtClean="0">
                <a:solidFill>
                  <a:srgbClr val="FF0000"/>
                </a:solidFill>
              </a:rPr>
              <a:t>exchange </a:t>
            </a:r>
            <a:r>
              <a:rPr lang="en-US" sz="2800" dirty="0" smtClean="0"/>
              <a:t>must exist.  </a:t>
            </a:r>
          </a:p>
          <a:p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FF0000"/>
                </a:solidFill>
              </a:rPr>
              <a:t>exchange rate </a:t>
            </a:r>
            <a:r>
              <a:rPr lang="en-US" sz="2800" dirty="0" smtClean="0"/>
              <a:t>is used to determine how much one nation’s currency is worth in terms of another’s.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942" b="-34942"/>
          <a:stretch>
            <a:fillRect/>
          </a:stretch>
        </p:blipFill>
        <p:spPr>
          <a:xfrm>
            <a:off x="5181600" y="533400"/>
            <a:ext cx="3566160" cy="5791200"/>
          </a:xfrm>
        </p:spPr>
      </p:pic>
      <p:sp>
        <p:nvSpPr>
          <p:cNvPr id="6" name="TextBox 5"/>
          <p:cNvSpPr txBox="1"/>
          <p:nvPr/>
        </p:nvSpPr>
        <p:spPr>
          <a:xfrm>
            <a:off x="838200" y="5943600"/>
            <a:ext cx="7677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Example:  1.00 U.S. dollar = 1.39 Australian dollars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37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53400" cy="868362"/>
          </a:xfrm>
        </p:spPr>
        <p:txBody>
          <a:bodyPr/>
          <a:lstStyle/>
          <a:p>
            <a:r>
              <a:rPr lang="en-US" sz="3600" b="1" dirty="0" smtClean="0"/>
              <a:t>Factors that Influence Economic Growth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35138"/>
            <a:ext cx="8534400" cy="4894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Australia currently has a: </a:t>
            </a:r>
          </a:p>
          <a:p>
            <a:pPr marL="0" indent="0">
              <a:buNone/>
            </a:pPr>
            <a:r>
              <a:rPr lang="en-US" sz="4000" dirty="0" smtClean="0"/>
              <a:t> 	literacy rate of 99% 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 	life expectancy of 82.45 years</a:t>
            </a:r>
          </a:p>
          <a:p>
            <a:pPr marL="0" indent="0">
              <a:buNone/>
            </a:pPr>
            <a:r>
              <a:rPr lang="en-US" sz="4000" dirty="0" smtClean="0"/>
              <a:t> 	GDP per capita of $47,600</a:t>
            </a:r>
          </a:p>
          <a:p>
            <a:pPr marL="0" indent="0">
              <a:buNone/>
            </a:pPr>
            <a:endParaRPr lang="en-US" sz="3600" b="1" i="1" dirty="0" smtClean="0"/>
          </a:p>
          <a:p>
            <a:pPr marL="0" indent="0">
              <a:buNone/>
            </a:pPr>
            <a:r>
              <a:rPr lang="en-US" sz="3600" b="1" i="1" dirty="0" smtClean="0"/>
              <a:t>What would you say about its standard of living??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7399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of living is </a:t>
            </a:r>
            <a:r>
              <a:rPr lang="en-US" dirty="0" smtClean="0">
                <a:solidFill>
                  <a:srgbClr val="FF0000"/>
                </a:solidFill>
              </a:rPr>
              <a:t>high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6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0"/>
          <p:cNvSpPr txBox="1">
            <a:spLocks noChangeArrowheads="1"/>
          </p:cNvSpPr>
          <p:nvPr/>
        </p:nvSpPr>
        <p:spPr bwMode="auto">
          <a:xfrm>
            <a:off x="365125" y="417513"/>
            <a:ext cx="382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b="0"/>
          </a:p>
        </p:txBody>
      </p:sp>
      <p:sp>
        <p:nvSpPr>
          <p:cNvPr id="20482" name="Text Box 11"/>
          <p:cNvSpPr txBox="1">
            <a:spLocks noChangeArrowheads="1"/>
          </p:cNvSpPr>
          <p:nvPr/>
        </p:nvSpPr>
        <p:spPr bwMode="auto">
          <a:xfrm>
            <a:off x="533400" y="304800"/>
            <a:ext cx="35972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/>
              <a:t>The Aborigines were </a:t>
            </a:r>
            <a:r>
              <a:rPr lang="en-US" b="0" dirty="0" smtClean="0">
                <a:solidFill>
                  <a:srgbClr val="FF0000"/>
                </a:solidFill>
              </a:rPr>
              <a:t>indigenous</a:t>
            </a:r>
            <a:r>
              <a:rPr lang="en-US" b="0" dirty="0" smtClean="0"/>
              <a:t>, meaning they were the </a:t>
            </a:r>
            <a:r>
              <a:rPr lang="en-US" b="0" dirty="0"/>
              <a:t>first people group to live in Australia.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52400" y="5041900"/>
            <a:ext cx="3429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/>
              <a:t>The word </a:t>
            </a:r>
            <a:r>
              <a:rPr lang="en-US" b="0" i="1" dirty="0"/>
              <a:t>A</a:t>
            </a:r>
            <a:r>
              <a:rPr lang="en-US" b="0" i="1" dirty="0" smtClean="0"/>
              <a:t>borigine</a:t>
            </a:r>
            <a:r>
              <a:rPr lang="en-US" b="0" dirty="0" smtClean="0"/>
              <a:t> </a:t>
            </a:r>
            <a:r>
              <a:rPr lang="en-US" b="0" dirty="0"/>
              <a:t>means “the people who were here from the beginning.”</a:t>
            </a:r>
          </a:p>
        </p:txBody>
      </p:sp>
      <p:pic>
        <p:nvPicPr>
          <p:cNvPr id="20484" name="Picture 2" descr="http://3.bp.blogspot.com/-P98Y11e2MkM/Tl-hJ9xGLQI/AAAAAAAAGJ4/gk3ClUoPJ-Y/s1600/Australian%2BAboriginal%2Bcul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971800"/>
            <a:ext cx="5257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media.web.britannica.com/eb-media/60/95160-004-AC17F5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3657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4.bp.blogspot.com/_NnvOI_SWsCE/TM-kPrmoE2I/AAAAAAAAAv0/iV7kqeG0-r4/s1600/australia-aborigines-4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600"/>
            <a:ext cx="3717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9160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The Aborigines lived in harmony with each other and nature.</a:t>
            </a:r>
          </a:p>
          <a:p>
            <a:pPr eaLnBrk="1" hangingPunct="1"/>
            <a:r>
              <a:rPr lang="en-US" sz="4400" dirty="0" smtClean="0"/>
              <a:t>Their culture is expressed through art, music, language, dance and </a:t>
            </a:r>
            <a:r>
              <a:rPr lang="en-US" sz="4400" dirty="0" smtClean="0">
                <a:solidFill>
                  <a:srgbClr val="FF0000"/>
                </a:solidFill>
              </a:rPr>
              <a:t>oral</a:t>
            </a:r>
            <a:r>
              <a:rPr lang="en-US" sz="4400" dirty="0" smtClean="0"/>
              <a:t> history.</a:t>
            </a:r>
          </a:p>
        </p:txBody>
      </p:sp>
      <p:pic>
        <p:nvPicPr>
          <p:cNvPr id="21506" name="Picture 2" descr="http://www.oneworldmagazine.org/gallery/abo/pix/tit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267200"/>
            <a:ext cx="4721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farawaydowns.com/images/burrawang/aboriginal-didg-play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400" dirty="0" smtClean="0"/>
              <a:t>They tell of their beginnings and ancient history through stories of the </a:t>
            </a:r>
            <a:r>
              <a:rPr lang="en-US" sz="4400" dirty="0" smtClean="0">
                <a:solidFill>
                  <a:srgbClr val="FF0000"/>
                </a:solidFill>
              </a:rPr>
              <a:t>DREAMTIME.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530" name="Picture 2" descr="http://www.australiasouvenir.com/product_images/uploaded_images/Aboriginal_Hunter_by_JohnHLy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743200"/>
            <a:ext cx="37338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australia.gov.au/AGOSP/agencies/culture/library/images/site_images/dreamtimestil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4457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dirty="0" smtClean="0"/>
              <a:t>The Aborigines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91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Adapted and survived the harsh environment of the Outback</a:t>
            </a:r>
          </a:p>
          <a:p>
            <a:r>
              <a:rPr lang="en-US" sz="3200" dirty="0" smtClean="0"/>
              <a:t>Built containers for storing water</a:t>
            </a:r>
          </a:p>
          <a:p>
            <a:r>
              <a:rPr lang="en-US" sz="3200" dirty="0" smtClean="0"/>
              <a:t>Dug wells </a:t>
            </a:r>
          </a:p>
        </p:txBody>
      </p:sp>
      <p:pic>
        <p:nvPicPr>
          <p:cNvPr id="23555" name="Picture 2" descr="http://www.faithinterface.com.au/wp-content/uploads/2009/08/aborigin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62300"/>
            <a:ext cx="53911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Aborigines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3613" cy="4267200"/>
          </a:xfrm>
        </p:spPr>
        <p:txBody>
          <a:bodyPr/>
          <a:lstStyle/>
          <a:p>
            <a:r>
              <a:rPr lang="en-US" sz="3200" dirty="0" smtClean="0"/>
              <a:t>Hunted and gathered food</a:t>
            </a:r>
          </a:p>
          <a:p>
            <a:r>
              <a:rPr lang="en-US" sz="3200" dirty="0" smtClean="0"/>
              <a:t>Moved from place to place, making them </a:t>
            </a:r>
            <a:r>
              <a:rPr lang="en-US" sz="3200" dirty="0" smtClean="0">
                <a:solidFill>
                  <a:srgbClr val="FF0000"/>
                </a:solidFill>
              </a:rPr>
              <a:t>nomads</a:t>
            </a:r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4579" name="Picture 4" descr="Ahakeye  Bush Plum Dreami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14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181600" y="3200400"/>
            <a:ext cx="335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0" i="1" dirty="0" smtClean="0"/>
              <a:t>The </a:t>
            </a:r>
            <a:r>
              <a:rPr lang="en-US" b="0" i="1" dirty="0"/>
              <a:t>Bush Plum is a </a:t>
            </a:r>
            <a:r>
              <a:rPr lang="en-US" b="0" i="1" dirty="0" smtClean="0"/>
              <a:t>staple </a:t>
            </a:r>
            <a:r>
              <a:rPr lang="en-US" b="0" i="1" dirty="0"/>
              <a:t>food for Aborigines living in the desert.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4370</TotalTime>
  <Words>1407</Words>
  <Application>Microsoft Macintosh PowerPoint</Application>
  <PresentationFormat>On-screen Show (4:3)</PresentationFormat>
  <Paragraphs>178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Inkwell</vt:lpstr>
      <vt:lpstr>Australia’s History, Government, &amp; Economy</vt:lpstr>
      <vt:lpstr>PowerPoint Presentation</vt:lpstr>
      <vt:lpstr>Australia’s History</vt:lpstr>
      <vt:lpstr>Think about it!</vt:lpstr>
      <vt:lpstr>PowerPoint Presentation</vt:lpstr>
      <vt:lpstr>PowerPoint Presentation</vt:lpstr>
      <vt:lpstr>PowerPoint Presentation</vt:lpstr>
      <vt:lpstr>The Aborigines</vt:lpstr>
      <vt:lpstr>The Aborigines </vt:lpstr>
      <vt:lpstr>Archaeologists have found…</vt:lpstr>
      <vt:lpstr>PowerPoint Presentation</vt:lpstr>
      <vt:lpstr>PowerPoint Presentation</vt:lpstr>
      <vt:lpstr>Colonization</vt:lpstr>
      <vt:lpstr>PowerPoint Presentation</vt:lpstr>
      <vt:lpstr>PowerPoint Presentation</vt:lpstr>
      <vt:lpstr>BIG CHANGES</vt:lpstr>
      <vt:lpstr>PowerPoint Presentation</vt:lpstr>
      <vt:lpstr>Sound familiar? </vt:lpstr>
      <vt:lpstr>PowerPoint Presentation</vt:lpstr>
      <vt:lpstr>British Influence on the Language</vt:lpstr>
      <vt:lpstr>PowerPoint Presentation</vt:lpstr>
      <vt:lpstr>PowerPoint Presentation</vt:lpstr>
      <vt:lpstr>PowerPoint Presentation</vt:lpstr>
      <vt:lpstr>British Influence on the Religion</vt:lpstr>
      <vt:lpstr>PowerPoint Presentation</vt:lpstr>
      <vt:lpstr>Aborigines Today</vt:lpstr>
      <vt:lpstr>Recent Developments</vt:lpstr>
      <vt:lpstr>PowerPoint Presentation</vt:lpstr>
      <vt:lpstr>Australia’s Government Today</vt:lpstr>
      <vt:lpstr>Australia Gains Independence</vt:lpstr>
      <vt:lpstr>PowerPoint Presentation</vt:lpstr>
      <vt:lpstr>Role of the Queen</vt:lpstr>
      <vt:lpstr>Parliamentary Democracy</vt:lpstr>
      <vt:lpstr>Parliament is divided into 2 houses:</vt:lpstr>
      <vt:lpstr>PowerPoint Presentation</vt:lpstr>
      <vt:lpstr>PowerPoint Presentation</vt:lpstr>
      <vt:lpstr>Prime Minister of Australia Today</vt:lpstr>
      <vt:lpstr>The Role of the Citizen</vt:lpstr>
      <vt:lpstr>PowerPoint Presentation</vt:lpstr>
      <vt:lpstr>Personal Freedoms</vt:lpstr>
      <vt:lpstr>Australia’s Economy</vt:lpstr>
      <vt:lpstr>Australian Economics </vt:lpstr>
      <vt:lpstr>PowerPoint Presentation</vt:lpstr>
      <vt:lpstr>PowerPoint Presentation</vt:lpstr>
      <vt:lpstr>Trade Barriers</vt:lpstr>
      <vt:lpstr>Currency</vt:lpstr>
      <vt:lpstr>Factors that Influence Economic Growth</vt:lpstr>
      <vt:lpstr>The standard of living is high. </vt:lpstr>
    </vt:vector>
  </TitlesOfParts>
  <Company>HOME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AUSTRALIA</dc:title>
  <dc:creator>JGAULT</dc:creator>
  <cp:lastModifiedBy>teacher</cp:lastModifiedBy>
  <cp:revision>165</cp:revision>
  <dcterms:created xsi:type="dcterms:W3CDTF">2009-05-03T17:48:38Z</dcterms:created>
  <dcterms:modified xsi:type="dcterms:W3CDTF">2018-04-17T18:56:17Z</dcterms:modified>
</cp:coreProperties>
</file>