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9144000"/>
  <p:notesSz cx="6858000" cy="9144000"/>
  <p:embeddedFontLst>
    <p:embeddedFont>
      <p:font typeface="Constantia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onstantia-bold.fntdata"/><Relationship Id="rId47" Type="http://schemas.openxmlformats.org/officeDocument/2006/relationships/font" Target="fonts/Constantia-regular.fntdata"/><Relationship Id="rId49" Type="http://schemas.openxmlformats.org/officeDocument/2006/relationships/font" Target="fonts/Constanti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Constanti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ce101031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4ce101031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ffef3995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ffef3995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e101031b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4ce101031b_1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ffef39957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ffef3995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ce101031b_1_5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ce101031b_1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ce101031b_1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4ce101031b_1_3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ce101031b_1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4ce101031b_1_4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ffef39957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ffef3995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ce101031b_1_5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ce101031b_1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ffef39957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ffef3995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ce101031b_1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4ce101031b_1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ce101031b_1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4ce101031b_1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ffef39957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ffef3995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/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●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●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 flipH="1" rot="-10380000">
            <a:off x="3165475" y="1108075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/>
          <p:nvPr/>
        </p:nvSpPr>
        <p:spPr>
          <a:xfrm flipH="1" rot="-10380000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0" name="Google Shape;70;p10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/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●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●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●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938"/>
            <a:ext cx="9163050" cy="1041401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938"/>
            <a:ext cx="4762500" cy="638176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GAyRBqKk3hk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Relationship Id="rId4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K70231OxyKJq7SJG6rjyQgkzVcDltEXk/view" TargetMode="External"/><Relationship Id="rId4" Type="http://schemas.openxmlformats.org/officeDocument/2006/relationships/image" Target="../media/image6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Relationship Id="rId4" Type="http://schemas.openxmlformats.org/officeDocument/2006/relationships/image" Target="../media/image5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jpg"/><Relationship Id="rId10" Type="http://schemas.openxmlformats.org/officeDocument/2006/relationships/image" Target="../media/image29.jpg"/><Relationship Id="rId13" Type="http://schemas.openxmlformats.org/officeDocument/2006/relationships/image" Target="../media/image5.jpg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hyperlink" Target="http://www.google.com/url?sa=i&amp;rct=j&amp;q=&amp;esrc=s&amp;frm=1&amp;source=images&amp;cd=&amp;cad=rja&amp;docid=BZJhV62ffri24M&amp;tbnid=T2WAF8_JBJAFKM:&amp;ved=0CAUQjRw&amp;url=http://www.sydney.com.au/operahouse.htm&amp;ei=F44aUZHeKoec9gSP6oCYDA&amp;bvm=bv.42261806,d.eWU&amp;psig=AFQjCNHN41Ez8VVQK2cQuaEesDcsPF2SJQ&amp;ust=1360781198355771" TargetMode="External"/><Relationship Id="rId9" Type="http://schemas.openxmlformats.org/officeDocument/2006/relationships/image" Target="../media/image4.gif"/><Relationship Id="rId15" Type="http://schemas.openxmlformats.org/officeDocument/2006/relationships/image" Target="../media/image57.png"/><Relationship Id="rId14" Type="http://schemas.openxmlformats.org/officeDocument/2006/relationships/image" Target="../media/image18.jpg"/><Relationship Id="rId5" Type="http://schemas.openxmlformats.org/officeDocument/2006/relationships/image" Target="../media/image13.jpg"/><Relationship Id="rId6" Type="http://schemas.openxmlformats.org/officeDocument/2006/relationships/hyperlink" Target="http://www.google.com/url?sa=i&amp;rct=j&amp;q=&amp;esrc=s&amp;frm=1&amp;source=images&amp;cd=&amp;cad=rja&amp;docid=2bff1un7V-K5eM&amp;tbnid=9PVMe0T3L_3ShM:&amp;ved=0CAUQjRw&amp;url=http://worldplacez.blogspot.com/2012/07/Sydney-Opera-House.html&amp;ei=gI4aUf62FIb29gSa24C4Bg&amp;bvm=bv.42261806,d.eWU&amp;psig=AFQjCNHCQv5bFBTTH6p0RljcUnJuZRnpww&amp;ust=1360781310428319" TargetMode="External"/><Relationship Id="rId7" Type="http://schemas.openxmlformats.org/officeDocument/2006/relationships/image" Target="../media/image21.jpg"/><Relationship Id="rId8" Type="http://schemas.openxmlformats.org/officeDocument/2006/relationships/hyperlink" Target="http://www.google.com/url?sa=i&amp;source=images&amp;cd=&amp;cad=rja&amp;docid=M86zNpdYLBM6sM&amp;tbnid=iDk-u9FrenIcmM:&amp;ved=0CAgQjRwwAA&amp;url=http://andrewmichaelroberts.blogspot.com/2011/11/surfing-in-australia.html&amp;ei=pI4aUZ3-DYTC9gSnrYC4Ag&amp;psig=AFQjCNEoytz-yM_0_dKindoU-d3_2Cai6g&amp;ust=1360781348298690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drive.google.com/file/d/1KCxGkM5ZImDuboBD0HSMyLRLIa-XnEVT/view" TargetMode="External"/><Relationship Id="rId4" Type="http://schemas.openxmlformats.org/officeDocument/2006/relationships/image" Target="../media/image6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jpg"/><Relationship Id="rId4" Type="http://schemas.openxmlformats.org/officeDocument/2006/relationships/image" Target="../media/image4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jpg"/><Relationship Id="rId4" Type="http://schemas.openxmlformats.org/officeDocument/2006/relationships/image" Target="../media/image45.jpg"/><Relationship Id="rId5" Type="http://schemas.openxmlformats.org/officeDocument/2006/relationships/image" Target="../media/image40.jpg"/><Relationship Id="rId6" Type="http://schemas.openxmlformats.org/officeDocument/2006/relationships/image" Target="../media/image4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drive.google.com/file/d/1DGCfsT7RgT69I-s5keH49Gi6R9ka95TM/view" TargetMode="External"/><Relationship Id="rId4" Type="http://schemas.openxmlformats.org/officeDocument/2006/relationships/image" Target="../media/image5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drive.google.com/file/d/1d9U8kbtLcHzaIVzToGpSdxk2Js1g0CYF/view" TargetMode="External"/><Relationship Id="rId4" Type="http://schemas.openxmlformats.org/officeDocument/2006/relationships/image" Target="../media/image5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XzO4gO0lu7TpVweJUg5c2XxaDjQ0xm9y/view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drive.google.com/file/d/1oGp7rcd0XDTEz7QN0QZCmDg7nSt35_qP/view" TargetMode="External"/><Relationship Id="rId4" Type="http://schemas.openxmlformats.org/officeDocument/2006/relationships/image" Target="../media/image6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TFT234x56i3EkF2jq4qTmYOQ4H8c4ZOW/view" TargetMode="External"/><Relationship Id="rId4" Type="http://schemas.openxmlformats.org/officeDocument/2006/relationships/image" Target="../media/image5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6.jpg"/><Relationship Id="rId5" Type="http://schemas.openxmlformats.org/officeDocument/2006/relationships/image" Target="../media/image16.jp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Australia Geography</a:t>
            </a:r>
            <a:endParaRPr/>
          </a:p>
        </p:txBody>
      </p:sp>
      <p:pic>
        <p:nvPicPr>
          <p:cNvPr descr="http://rds.yahoo.com/_ylt=A0PDoX9gelFN6B0Az2yjzbkF/SIG=12l7pm9pb/EXP=1297214176/**http%3a/www.doreebonner.co.uk/upload/images/dbi_flag_australia.gif" id="94" name="Google Shape;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524000"/>
            <a:ext cx="8353426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457200" y="152400"/>
            <a:ext cx="822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/>
              <a:t>Where are they? </a:t>
            </a:r>
            <a:endParaRPr/>
          </a:p>
        </p:txBody>
      </p:sp>
      <p:pic>
        <p:nvPicPr>
          <p:cNvPr id="171" name="Google Shape;171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976300"/>
            <a:ext cx="6905100" cy="57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609600" y="2133600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Ocean </a:t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1447800" y="3657600"/>
            <a:ext cx="1600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Victoria Desert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 rot="1853163">
            <a:off x="3149383" y="3325663"/>
            <a:ext cx="1365782" cy="588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Ayers Rock </a:t>
            </a:r>
            <a:endParaRPr/>
          </a:p>
        </p:txBody>
      </p:sp>
      <p:sp>
        <p:nvSpPr>
          <p:cNvPr id="175" name="Google Shape;175;p22"/>
          <p:cNvSpPr txBox="1"/>
          <p:nvPr/>
        </p:nvSpPr>
        <p:spPr>
          <a:xfrm rot="3420852">
            <a:off x="5181600" y="3276600"/>
            <a:ext cx="2390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Dividing Range</a:t>
            </a:r>
            <a:endParaRPr/>
          </a:p>
        </p:txBody>
      </p:sp>
      <p:sp>
        <p:nvSpPr>
          <p:cNvPr id="176" name="Google Shape;176;p22"/>
          <p:cNvSpPr txBox="1"/>
          <p:nvPr/>
        </p:nvSpPr>
        <p:spPr>
          <a:xfrm>
            <a:off x="7090906" y="1341156"/>
            <a:ext cx="12105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Coral Sea</a:t>
            </a:r>
            <a:endParaRPr/>
          </a:p>
        </p:txBody>
      </p:sp>
      <p:sp>
        <p:nvSpPr>
          <p:cNvPr id="177" name="Google Shape;177;p22"/>
          <p:cNvSpPr txBox="1"/>
          <p:nvPr/>
        </p:nvSpPr>
        <p:spPr>
          <a:xfrm rot="2864953">
            <a:off x="6162480" y="2132831"/>
            <a:ext cx="2069821" cy="63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Barrier Reef</a:t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7195471" y="5535237"/>
            <a:ext cx="16722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Pacific Ocean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Great Barrier Reef</a:t>
            </a:r>
            <a:endParaRPr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0" y="1219200"/>
            <a:ext cx="4495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World’s largest coral reef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Located off NE coast of Australia</a:t>
            </a:r>
            <a:endParaRPr>
              <a:solidFill>
                <a:srgbClr val="FF0000"/>
              </a:solidFill>
            </a:endParaRPr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More than 1,200 miles long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Part of Coral Sea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400 types of coral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More than 1,500 species of fish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4,000 types of mollusks (animals like snails, clams, octopi, &amp; squid)</a:t>
            </a:r>
            <a:endParaRPr/>
          </a:p>
        </p:txBody>
      </p:sp>
      <p:pic>
        <p:nvPicPr>
          <p:cNvPr descr="http://rds.yahoo.com/_ylt=A0PDoS.Sp1JNVDQAi26jzbkF/SIG=13i7a9gnk/EXP=1297291282/**http%3a/www.snorkelcairns.com/images/bigcat/snorkel_cairns_greeen_island_great_barrier_reef.jpg"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6738" y="1219200"/>
            <a:ext cx="4767262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ds.yahoo.com/_ylt=A0PDoS3ip1JN5VUAAFGjzbkF/SIG=12nf1j097/EXP=1297291362/**http%3a/allwallpapere.com/wallpapers/great_barrier_reef-1440x900.jpg" id="186" name="Google Shape;1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962400"/>
            <a:ext cx="48768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457200" y="0"/>
            <a:ext cx="8229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GBR Video</a:t>
            </a:r>
            <a:endParaRPr/>
          </a:p>
        </p:txBody>
      </p:sp>
      <p:pic>
        <p:nvPicPr>
          <p:cNvPr descr="The Great Barrier Reef is nature’s greatest gift to Australia. It is a mosaic alive with diversity with over 4,000 coral reefs, cays and islands and is home to thousands of species. The Great Barrier Reef is a living treasure to be cherished, respected and protected, for now and into the future. &#10;&#10;WATCH OUR FAVOURITE GREAT BARRIER REEF VIDEOS&#10;1. A Family Holiday on the Great Barrier Reef: https://www.youtube.com/watch?v=pBwsX6eJPiI&#10;2. Learn why the Great Barrier Reef is a World Heritage Site: https://www.youtube.com/watch?v=ElDA_TkifWo&#10;3. Great Barrier Reef Facts: https://www.youtube.com/watch?v=2d5VdQzAC_Y&#10;4. Snorkelling with Minke Whales: https://www.youtube.com/watch?v=cYLkgkNXDYE &#10;5. The Best Dive Sites on the Great Barrier Reef: https://www.youtube.com/watch?v=OFtapxE2fTE&#10;&#10;Experience the Great Barrier Reef in Queensland, Australia: http://www.queensland.com/greatbarrierreef?utm_source=youtube&amp;utm_medium=social&amp;utm_campaign=qld_youtube" id="192" name="Google Shape;192;p24" title="Great Barrier Reef, Australi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050" y="755100"/>
            <a:ext cx="8013908" cy="601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Coral Sea</a:t>
            </a:r>
            <a:endParaRPr/>
          </a:p>
        </p:txBody>
      </p:sp>
      <p:sp>
        <p:nvSpPr>
          <p:cNvPr id="198" name="Google Shape;198;p25"/>
          <p:cNvSpPr txBox="1"/>
          <p:nvPr>
            <p:ph idx="1" type="body"/>
          </p:nvPr>
        </p:nvSpPr>
        <p:spPr>
          <a:xfrm>
            <a:off x="0" y="1447800"/>
            <a:ext cx="44958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It is part of the Pacific Ocean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Located off NE coast of Australia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G.B.R. is located here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http://rds.yahoo.com/_ylt=A0PDoX8wsVJNcwgA_rWjzbkF/SIG=12fl9rvda/EXP=1297293744/**http%3a/www.destroyerhistory.org/destroyers/3Do_coralsea.jpg" id="199" name="Google Shape;1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1676400"/>
            <a:ext cx="53340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lh5.ggpht.com/_b5GkebK0PZ8/SkpTChnEX5I/AAAAAAAAWUg/RpGezfeQZvc/s513/IMG_0767.JPG" id="200" name="Google Shape;2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86200"/>
            <a:ext cx="3886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Ayers Rock (Uluru)</a:t>
            </a:r>
            <a:endParaRPr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0" y="1066800"/>
            <a:ext cx="4495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9875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●"/>
            </a:pPr>
            <a:r>
              <a:rPr lang="en-US" sz="2400">
                <a:solidFill>
                  <a:srgbClr val="FF0000"/>
                </a:solidFill>
              </a:rPr>
              <a:t>It is the visible tip of a massive underground sandstone rock </a:t>
            </a:r>
            <a:r>
              <a:rPr lang="en-US" sz="2400"/>
              <a:t>cemented together by sand &amp; mud.</a:t>
            </a:r>
            <a:endParaRPr sz="2400"/>
          </a:p>
          <a:p>
            <a:pPr indent="-269875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●"/>
            </a:pPr>
            <a:r>
              <a:rPr lang="en-US" sz="2400">
                <a:solidFill>
                  <a:srgbClr val="FF0000"/>
                </a:solidFill>
              </a:rPr>
              <a:t>It is gray, but it has rusted, giving it the reddish color </a:t>
            </a:r>
            <a:r>
              <a:rPr lang="en-US" sz="2400"/>
              <a:t>because of its iron content.</a:t>
            </a:r>
            <a:endParaRPr sz="2400"/>
          </a:p>
          <a:p>
            <a:pPr indent="-269875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●"/>
            </a:pPr>
            <a:r>
              <a:rPr lang="en-US" sz="2400"/>
              <a:t>Located 208 miles SW of the nearest town of any size; Alice Springs.</a:t>
            </a:r>
            <a:endParaRPr sz="2400"/>
          </a:p>
          <a:p>
            <a:pPr indent="-269875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●"/>
            </a:pPr>
            <a:r>
              <a:rPr lang="en-US" sz="2400">
                <a:solidFill>
                  <a:srgbClr val="FF0000"/>
                </a:solidFill>
              </a:rPr>
              <a:t>Almost 6 miles wide at its base and 1,142 ft. high (from top to bottom)</a:t>
            </a:r>
            <a:endParaRPr sz="2400"/>
          </a:p>
          <a:p>
            <a:pPr indent="-269748" lvl="1" marL="64008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/>
              <a:t>Stone Mountain is 825 ft tall from top to bottom.</a:t>
            </a:r>
            <a:endParaRPr/>
          </a:p>
          <a:p>
            <a:pPr indent="-246888" lvl="1" marL="64008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http://rds.yahoo.com/_ylt=A0PDoX3atVJN_kUAhXSjzbkF/SIG=13k0n634s/EXP=1297294938/**http%3a/www.addictedtotravel.com/Resources/Images/2007/9/c21d2c84-aea1-46c7-8508-92dd69e2ffa2.jpg" id="207" name="Google Shape;2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3025" y="1905000"/>
            <a:ext cx="4720975" cy="36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 txBox="1"/>
          <p:nvPr>
            <p:ph idx="2" type="body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7" title="Uluru_Ayers_Rock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f/fc/Uluru_%28Helicopter_view%29-crop.jpg" id="220" name="Google Shape;2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ds.yahoo.com/_ylt=A0PDoS5ltVJNG1oAgDyjzbkF/SIG=13ectmtvl/EXP=1297294821/**http%3a/www.happytellus.com/img/-ayers-rock--uluru-/scenic-ayers-rock--uluru-natio_2549.jpg" id="225" name="Google Shape;22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ds.yahoo.com/_ylt=A0PDoX88tVJNdggAojOjzbkF/SIG=13bn69415/EXP=1297294780/**http%3a/www.traveladdicts.connectfree.co.uk/Australia/Images/Walking_down_Ayers_Rock.jpg" id="230" name="Google Shape;2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71800"/>
            <a:ext cx="5003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ds.yahoo.com/_ylt=A0PDoX1mtlJNakYAbGWjzbkF/SIG=12riah6eo/EXP=1297295078/**http%3a/upload.wikimedia.org/wikipedia/commons/c/c2/Ayers_Rock_trail.jpg" id="231" name="Google Shape;23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8138" y="0"/>
            <a:ext cx="6265862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>
            <p:ph type="title"/>
          </p:nvPr>
        </p:nvSpPr>
        <p:spPr>
          <a:xfrm>
            <a:off x="457200" y="1524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Great Victoria Desert</a:t>
            </a:r>
            <a:endParaRPr/>
          </a:p>
        </p:txBody>
      </p:sp>
      <p:sp>
        <p:nvSpPr>
          <p:cNvPr id="237" name="Google Shape;237;p31"/>
          <p:cNvSpPr txBox="1"/>
          <p:nvPr>
            <p:ph idx="1" type="body"/>
          </p:nvPr>
        </p:nvSpPr>
        <p:spPr>
          <a:xfrm>
            <a:off x="0" y="1447800"/>
            <a:ext cx="44958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Only receives 8 to 10 inches of rain/year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It never snows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Named after British Queen Victoria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1</a:t>
            </a:r>
            <a:r>
              <a:rPr baseline="30000" lang="en-US"/>
              <a:t>st</a:t>
            </a:r>
            <a:r>
              <a:rPr lang="en-US"/>
              <a:t> Europeans crossed it in 1875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160,000 square miles!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Very few people live there  because it is too hot and dry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>
                <a:solidFill>
                  <a:srgbClr val="FF0000"/>
                </a:solidFill>
              </a:rPr>
              <a:t>   (arid)</a:t>
            </a:r>
            <a:endParaRPr/>
          </a:p>
        </p:txBody>
      </p:sp>
      <p:pic>
        <p:nvPicPr>
          <p:cNvPr descr="http://rds.yahoo.com/_ylt=A0PDoX.kslJNCgkAX9OjzbkF/SIG=139hnmq2g/EXP=1297294116/**http%3a/upload.wikimedia.org/wikipedia/commons/2/2e/IBRA_6.1_Great_Victoria_Desert.png" id="238" name="Google Shape;2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6763" y="1295400"/>
            <a:ext cx="4567237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ds.yahoo.com/_ylt=A0PDoX33slJNskYA2vujzbkF/SIG=12jq5nlks/EXP=1297294199/**http%3a/farm5.static.flickr.com/4013/4685756560_296c138544_z.jpg" id="239" name="Google Shape;23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4191000"/>
            <a:ext cx="396875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1"/>
          <p:cNvSpPr/>
          <p:nvPr/>
        </p:nvSpPr>
        <p:spPr>
          <a:xfrm>
            <a:off x="6477000" y="3962400"/>
            <a:ext cx="1219200" cy="838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6705600" y="3886200"/>
            <a:ext cx="8382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Man, its HOT!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0" y="0"/>
            <a:ext cx="35052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FF0000"/>
                </a:solidFill>
              </a:rPr>
              <a:t>Australia</a:t>
            </a:r>
            <a:endParaRPr/>
          </a:p>
        </p:txBody>
      </p:sp>
      <p:pic>
        <p:nvPicPr>
          <p:cNvPr descr="http://rds.yahoo.com/_ylt=A0PDoS6de1FNak8A3eKjzbkF/SIG=1306144uk/EXP=1297214493/**http%3a/www.webmastergrade.com/wp-content/uploads/2009/11/Australia-Beach.jpg"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2681267" cy="1752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ydney.com.au/images/sydney-opera-house.jpg" id="101" name="Google Shape;101;p14">
            <a:hlinkClick r:id="rId4"/>
          </p:cNvPr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0200" y="0"/>
            <a:ext cx="3733800" cy="237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1.bp.blogspot.com/-vMzoun9ouHo/UAf0L_xsHfI/AAAAAAAABF4/ZoWnC3BdHtM/s1600/Sydney-Opera-House-01.jpg" id="102" name="Google Shape;102;p14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20413" y="2209800"/>
            <a:ext cx="3723587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2.bp.blogspot.com/_BO8shIDDqnQ/TIeqxHXAZbI/AAAAAAAAABg/uhAbLs9_AZg/s400/Australia_surfing_sm.gif" id="103" name="Google Shape;103;p1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09800" y="838200"/>
            <a:ext cx="3200400" cy="1600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ography.com/imported/rendition/images/Biography/Images/Profiles/C/Russell-Crowe-9262435-1-402_144x144.jpg" id="104" name="Google Shape;104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5105400"/>
            <a:ext cx="1371600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0" y="6488668"/>
            <a:ext cx="167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Russell Crowe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biography.com/imported/rendition/images/Biography/Images/Profiles/J/Hugh-Jackman-16599916-1-402_144x144.jpg" id="106" name="Google Shape;106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05000" y="5105400"/>
            <a:ext cx="1371600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1828800" y="6488668"/>
            <a:ext cx="172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Hugh Jackman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biography.com/imported/rendition/images/Biography/Images/Profiles/K/Nicole-Kidman-9364474-1-402_144x144.jpg" id="108" name="Google Shape;108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38800" y="5105400"/>
            <a:ext cx="1371600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5562600" y="6488668"/>
            <a:ext cx="167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Kidman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3657600" y="6488668"/>
            <a:ext cx="163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Heath Ledger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biography.com/imported/rendition/images/Biography/Images/Profiles/U/Keith-Urban-193217-1-402_144x144.jpg" id="111" name="Google Shape;111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467600" y="5105400"/>
            <a:ext cx="1371600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7467600" y="6488668"/>
            <a:ext cx="140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Keith Urban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encrypted-tbn0.gstatic.com/images?q=tbn:ANd9GcSf0DYw6SpIGHZG9F0XVXGh10-lB1GrbsS-I0wQoy64vid4n02Qog" id="113" name="Google Shape;113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0" y="3276600"/>
            <a:ext cx="5410200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94625" y="5124450"/>
            <a:ext cx="2126151" cy="131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/>
              <a:t>Great Dividing Range</a:t>
            </a:r>
            <a:endParaRPr/>
          </a:p>
        </p:txBody>
      </p:sp>
      <p:sp>
        <p:nvSpPr>
          <p:cNvPr id="247" name="Google Shape;247;p32"/>
          <p:cNvSpPr txBox="1"/>
          <p:nvPr>
            <p:ph idx="1" type="body"/>
          </p:nvPr>
        </p:nvSpPr>
        <p:spPr>
          <a:xfrm>
            <a:off x="154100" y="1664425"/>
            <a:ext cx="3945300" cy="50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Australia’s longest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>
                <a:solidFill>
                  <a:srgbClr val="FF0000"/>
                </a:solidFill>
              </a:rPr>
              <a:t>   mountain range at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>
                <a:solidFill>
                  <a:srgbClr val="FF0000"/>
                </a:solidFill>
              </a:rPr>
              <a:t>   2,300 miles long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Divides Australia’s eastern coastal region from the inland desert region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Contains lush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>
                <a:solidFill>
                  <a:srgbClr val="FF0000"/>
                </a:solidFill>
              </a:rPr>
              <a:t>    rainforests and snow-                 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>
                <a:solidFill>
                  <a:srgbClr val="FF0000"/>
                </a:solidFill>
              </a:rPr>
              <a:t>    capped mountains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312d7e41-dc88-4ed4-bd41-42e9979f16f2.jpg" id="248" name="Google Shape;248;p3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-13470" l="0" r="0" t="-13471"/>
          <a:stretch/>
        </p:blipFill>
        <p:spPr>
          <a:xfrm>
            <a:off x="4099400" y="1371600"/>
            <a:ext cx="50445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/>
          <p:nvPr/>
        </p:nvSpPr>
        <p:spPr>
          <a:xfrm>
            <a:off x="7086600" y="381000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07519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3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6204" lvl="0" marL="27305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sp>
        <p:nvSpPr>
          <p:cNvPr id="256" name="Google Shape;256;p33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6204" lvl="0" marL="27305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1200px-The_great_dividing_range.jpg" id="257" name="Google Shape;25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9143999" cy="67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/>
          <p:nvPr>
            <p:ph type="title"/>
          </p:nvPr>
        </p:nvSpPr>
        <p:spPr>
          <a:xfrm>
            <a:off x="457200" y="477753"/>
            <a:ext cx="82296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Indian Ocean </a:t>
            </a:r>
            <a:endParaRPr/>
          </a:p>
        </p:txBody>
      </p:sp>
      <p:pic>
        <p:nvPicPr>
          <p:cNvPr id="268" name="Google Shape;268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725" y="2293550"/>
            <a:ext cx="4767300" cy="35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 txBox="1"/>
          <p:nvPr>
            <p:ph idx="2" type="body"/>
          </p:nvPr>
        </p:nvSpPr>
        <p:spPr>
          <a:xfrm>
            <a:off x="0" y="1585800"/>
            <a:ext cx="4418700" cy="5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090"/>
              <a:buChar char="●"/>
            </a:pPr>
            <a:r>
              <a:rPr lang="en-US" sz="2200">
                <a:solidFill>
                  <a:srgbClr val="FF0000"/>
                </a:solidFill>
              </a:rPr>
              <a:t>World’s 3rd largest ocean. </a:t>
            </a:r>
            <a:endParaRPr/>
          </a:p>
          <a:p>
            <a:pPr indent="-273050" lvl="0" marL="273050" rtl="0" algn="l">
              <a:spcBef>
                <a:spcPts val="440"/>
              </a:spcBef>
              <a:spcAft>
                <a:spcPts val="0"/>
              </a:spcAft>
              <a:buSzPts val="2090"/>
              <a:buChar char="●"/>
            </a:pPr>
            <a:r>
              <a:rPr lang="en-US" sz="2200"/>
              <a:t>Roughly 5.5 times the size of the USA.</a:t>
            </a:r>
            <a:endParaRPr/>
          </a:p>
          <a:p>
            <a:pPr indent="-273050" lvl="0" marL="273050" rtl="0" algn="l">
              <a:spcBef>
                <a:spcPts val="440"/>
              </a:spcBef>
              <a:spcAft>
                <a:spcPts val="0"/>
              </a:spcAft>
              <a:buSzPts val="2090"/>
              <a:buChar char="●"/>
            </a:pPr>
            <a:r>
              <a:rPr lang="en-US" sz="2200"/>
              <a:t>It’s the warmest ocean in the world, and because of this it does not support sea life very well. </a:t>
            </a:r>
            <a:endParaRPr/>
          </a:p>
          <a:p>
            <a:pPr indent="-273050" lvl="0" marL="273050" rtl="0" algn="l">
              <a:spcBef>
                <a:spcPts val="440"/>
              </a:spcBef>
              <a:spcAft>
                <a:spcPts val="0"/>
              </a:spcAft>
              <a:buSzPts val="2090"/>
              <a:buChar char="●"/>
            </a:pPr>
            <a:r>
              <a:rPr lang="en-US" sz="2200">
                <a:solidFill>
                  <a:srgbClr val="FF0000"/>
                </a:solidFill>
              </a:rPr>
              <a:t>A major port for the Indian Ocean is in Melbourne, Australia. </a:t>
            </a:r>
            <a:endParaRPr/>
          </a:p>
          <a:p>
            <a:pPr indent="-273050" lvl="0" marL="273050" rtl="0" algn="l">
              <a:spcBef>
                <a:spcPts val="440"/>
              </a:spcBef>
              <a:spcAft>
                <a:spcPts val="0"/>
              </a:spcAft>
              <a:buSzPts val="2090"/>
              <a:buChar char="●"/>
            </a:pPr>
            <a:r>
              <a:rPr lang="en-US" sz="2200">
                <a:solidFill>
                  <a:srgbClr val="FF0000"/>
                </a:solidFill>
              </a:rPr>
              <a:t>40% of the world’s oil comes from the Indian Ocean</a:t>
            </a:r>
            <a:r>
              <a:rPr lang="en-US" sz="2200"/>
              <a:t>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/>
          <p:nvPr>
            <p:ph type="title"/>
          </p:nvPr>
        </p:nvSpPr>
        <p:spPr>
          <a:xfrm>
            <a:off x="457200" y="508577"/>
            <a:ext cx="8229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Pacific Ocean </a:t>
            </a:r>
            <a:endParaRPr/>
          </a:p>
        </p:txBody>
      </p:sp>
      <p:sp>
        <p:nvSpPr>
          <p:cNvPr id="275" name="Google Shape;275;p36"/>
          <p:cNvSpPr txBox="1"/>
          <p:nvPr>
            <p:ph idx="1" type="body"/>
          </p:nvPr>
        </p:nvSpPr>
        <p:spPr>
          <a:xfrm>
            <a:off x="61650" y="1541125"/>
            <a:ext cx="4072500" cy="53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280"/>
              <a:buChar char="●"/>
            </a:pPr>
            <a:r>
              <a:rPr lang="en-US" sz="2400">
                <a:solidFill>
                  <a:srgbClr val="FF0000"/>
                </a:solidFill>
              </a:rPr>
              <a:t>The equator divides the Pacific Ocean into North and South. </a:t>
            </a:r>
            <a:endParaRPr/>
          </a:p>
          <a:p>
            <a:pPr indent="-273050" lvl="0" marL="273050" rtl="0" algn="l">
              <a:spcBef>
                <a:spcPts val="480"/>
              </a:spcBef>
              <a:spcAft>
                <a:spcPts val="0"/>
              </a:spcAft>
              <a:buSzPts val="2280"/>
              <a:buChar char="●"/>
            </a:pPr>
            <a:r>
              <a:rPr lang="en-US" sz="2400">
                <a:solidFill>
                  <a:srgbClr val="FF0000"/>
                </a:solidFill>
              </a:rPr>
              <a:t>It is the biggest and deepest ocean in the world. </a:t>
            </a:r>
            <a:endParaRPr/>
          </a:p>
          <a:p>
            <a:pPr indent="-273050" lvl="0" marL="273050" rtl="0" algn="l">
              <a:spcBef>
                <a:spcPts val="480"/>
              </a:spcBef>
              <a:spcAft>
                <a:spcPts val="0"/>
              </a:spcAft>
              <a:buSzPts val="2280"/>
              <a:buChar char="●"/>
            </a:pPr>
            <a:r>
              <a:rPr lang="en-US" sz="2400">
                <a:solidFill>
                  <a:srgbClr val="FF0000"/>
                </a:solidFill>
              </a:rPr>
              <a:t>Covers more than 33% of the world’s surface and 46% of earth’s water surface!</a:t>
            </a:r>
            <a:endParaRPr/>
          </a:p>
          <a:p>
            <a:pPr indent="-273050" lvl="0" marL="273050" rtl="0" algn="l">
              <a:spcBef>
                <a:spcPts val="480"/>
              </a:spcBef>
              <a:spcAft>
                <a:spcPts val="0"/>
              </a:spcAft>
              <a:buSzPts val="2280"/>
              <a:buChar char="●"/>
            </a:pPr>
            <a:r>
              <a:rPr lang="en-US" sz="2400"/>
              <a:t>Most of the world’s volcanoes are in the pacific ocean in the Ring of Fire. </a:t>
            </a:r>
            <a:endParaRPr/>
          </a:p>
        </p:txBody>
      </p:sp>
      <p:pic>
        <p:nvPicPr>
          <p:cNvPr id="276" name="Google Shape;276;p3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4150" y="2187292"/>
            <a:ext cx="4979700" cy="34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Standard:</a:t>
            </a:r>
            <a:endParaRPr/>
          </a:p>
        </p:txBody>
      </p:sp>
      <p:sp>
        <p:nvSpPr>
          <p:cNvPr id="282" name="Google Shape;282;p37"/>
          <p:cNvSpPr txBox="1"/>
          <p:nvPr>
            <p:ph idx="1" type="body"/>
          </p:nvPr>
        </p:nvSpPr>
        <p:spPr>
          <a:xfrm>
            <a:off x="138700" y="1920075"/>
            <a:ext cx="43572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660"/>
              <a:buChar char="●"/>
            </a:pPr>
            <a:r>
              <a:rPr lang="en-US" sz="2800"/>
              <a:t>The student will be able to describe how Australia’s location, climate, and natural resources affect where people live. </a:t>
            </a:r>
            <a:endParaRPr/>
          </a:p>
          <a:p>
            <a:pPr indent="-116204" lvl="0" marL="27305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283" name="Google Shape;283;p3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360608"/>
            <a:ext cx="4505700" cy="25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/>
          <p:nvPr>
            <p:ph type="title"/>
          </p:nvPr>
        </p:nvSpPr>
        <p:spPr>
          <a:xfrm>
            <a:off x="457200" y="1524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Australia’s Location</a:t>
            </a:r>
            <a:endParaRPr/>
          </a:p>
        </p:txBody>
      </p:sp>
      <p:sp>
        <p:nvSpPr>
          <p:cNvPr id="289" name="Google Shape;289;p38"/>
          <p:cNvSpPr txBox="1"/>
          <p:nvPr>
            <p:ph idx="1" type="body"/>
          </p:nvPr>
        </p:nvSpPr>
        <p:spPr>
          <a:xfrm>
            <a:off x="0" y="1143000"/>
            <a:ext cx="38862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185"/>
              <a:buChar char="●"/>
            </a:pPr>
            <a:r>
              <a:rPr lang="en-US" sz="2300"/>
              <a:t>The country lies in the </a:t>
            </a:r>
            <a:r>
              <a:rPr lang="en-US" sz="2300">
                <a:solidFill>
                  <a:srgbClr val="FF0000"/>
                </a:solidFill>
              </a:rPr>
              <a:t>Southern Hemisphere.</a:t>
            </a:r>
            <a:endParaRPr/>
          </a:p>
          <a:p>
            <a:pPr indent="-273050" lvl="0" marL="273050" rtl="0" algn="l">
              <a:spcBef>
                <a:spcPts val="460"/>
              </a:spcBef>
              <a:spcAft>
                <a:spcPts val="0"/>
              </a:spcAft>
              <a:buSzPts val="2185"/>
              <a:buChar char="●"/>
            </a:pPr>
            <a:r>
              <a:rPr lang="en-US" sz="2300"/>
              <a:t>Aussie’s say they come from the </a:t>
            </a:r>
            <a:r>
              <a:rPr lang="en-US" sz="2300">
                <a:solidFill>
                  <a:srgbClr val="FF0000"/>
                </a:solidFill>
              </a:rPr>
              <a:t>“land down under” because their country is on the lower part of the globe.</a:t>
            </a:r>
            <a:endParaRPr/>
          </a:p>
          <a:p>
            <a:pPr indent="-273050" lvl="0" marL="273050" rtl="0" algn="l">
              <a:spcBef>
                <a:spcPts val="460"/>
              </a:spcBef>
              <a:spcAft>
                <a:spcPts val="0"/>
              </a:spcAft>
              <a:buSzPts val="2185"/>
              <a:buChar char="●"/>
            </a:pPr>
            <a:r>
              <a:rPr lang="en-US" sz="2300"/>
              <a:t>Coastal areas are the most populated.</a:t>
            </a:r>
            <a:endParaRPr/>
          </a:p>
          <a:p>
            <a:pPr indent="-273050" lvl="0" marL="273050" rtl="0" algn="l">
              <a:spcBef>
                <a:spcPts val="460"/>
              </a:spcBef>
              <a:spcAft>
                <a:spcPts val="0"/>
              </a:spcAft>
              <a:buSzPts val="2185"/>
              <a:buChar char="●"/>
            </a:pPr>
            <a:r>
              <a:rPr lang="en-US" sz="2300"/>
              <a:t>80% of Australians live in urban areas.</a:t>
            </a:r>
            <a:endParaRPr/>
          </a:p>
          <a:p>
            <a:pPr indent="-273050" lvl="0" marL="273050" rtl="0" algn="l">
              <a:spcBef>
                <a:spcPts val="460"/>
              </a:spcBef>
              <a:spcAft>
                <a:spcPts val="0"/>
              </a:spcAft>
              <a:buSzPts val="2185"/>
              <a:buChar char="●"/>
            </a:pPr>
            <a:r>
              <a:rPr lang="en-US" sz="2300">
                <a:solidFill>
                  <a:srgbClr val="FF0000"/>
                </a:solidFill>
              </a:rPr>
              <a:t>Since it is below the equator, the seasons are reversed from our seasons. </a:t>
            </a:r>
            <a:endParaRPr/>
          </a:p>
        </p:txBody>
      </p:sp>
      <p:pic>
        <p:nvPicPr>
          <p:cNvPr descr="http://rds.yahoo.com/_ylt=A0PDoX.tvlJNIwgAtpejzbkF/SIG=135h311qh/EXP=1297297197/**http%3a/www.hreoc.gov.au/social_justice/sj_report/sjreport08/img/ch3_mapofaus2.jpg" id="290" name="Google Shape;29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4750" y="1371600"/>
            <a:ext cx="542925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/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Australia’s Climate</a:t>
            </a:r>
            <a:endParaRPr/>
          </a:p>
        </p:txBody>
      </p:sp>
      <p:sp>
        <p:nvSpPr>
          <p:cNvPr id="296" name="Google Shape;296;p39"/>
          <p:cNvSpPr txBox="1"/>
          <p:nvPr>
            <p:ph idx="1" type="body"/>
          </p:nvPr>
        </p:nvSpPr>
        <p:spPr>
          <a:xfrm>
            <a:off x="262000" y="1920875"/>
            <a:ext cx="4233900" cy="4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r>
              <a:rPr lang="en-US" sz="2210">
                <a:solidFill>
                  <a:srgbClr val="FF0000"/>
                </a:solidFill>
              </a:rPr>
              <a:t>Dec-March= Summer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r>
              <a:rPr lang="en-US" sz="2210">
                <a:solidFill>
                  <a:srgbClr val="FF0000"/>
                </a:solidFill>
              </a:rPr>
              <a:t>June-September=Winter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r>
              <a:rPr lang="en-US" sz="2210">
                <a:solidFill>
                  <a:srgbClr val="FF0000"/>
                </a:solidFill>
              </a:rPr>
              <a:t>Southeast &amp; Southwest areas have a temperate climate.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r>
              <a:rPr lang="en-US" sz="2210">
                <a:solidFill>
                  <a:srgbClr val="FF0000"/>
                </a:solidFill>
              </a:rPr>
              <a:t>The Outback has an arid climate.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r>
              <a:rPr lang="en-US" sz="2210">
                <a:solidFill>
                  <a:srgbClr val="FF0000"/>
                </a:solidFill>
              </a:rPr>
              <a:t>Northern part of Australia </a:t>
            </a:r>
            <a:r>
              <a:rPr lang="en-US" sz="2210"/>
              <a:t>is near the equator so it </a:t>
            </a:r>
            <a:r>
              <a:rPr lang="en-US" sz="2210">
                <a:solidFill>
                  <a:srgbClr val="FF0000"/>
                </a:solidFill>
              </a:rPr>
              <a:t>has a tropical climate</a:t>
            </a:r>
            <a:r>
              <a:rPr lang="en-US" sz="2210"/>
              <a:t> &amp; is warm to hot year round.</a:t>
            </a:r>
            <a:endParaRPr/>
          </a:p>
          <a:p>
            <a:pPr indent="-246888" lvl="1" marL="64008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SzPts val="1734"/>
              <a:buFont typeface="Noto Sans Symbols"/>
              <a:buChar char="●"/>
            </a:pPr>
            <a:r>
              <a:rPr lang="en-US" sz="2040"/>
              <a:t>This area also gets more rain than other parts of the country.</a:t>
            </a:r>
            <a:endParaRPr/>
          </a:p>
          <a:p>
            <a:pPr indent="0" lvl="1" marL="393192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SzPts val="1734"/>
              <a:buNone/>
            </a:pPr>
            <a:r>
              <a:t/>
            </a:r>
            <a:endParaRPr sz="2040"/>
          </a:p>
        </p:txBody>
      </p:sp>
      <p:pic>
        <p:nvPicPr>
          <p:cNvPr descr="http://rds.yahoo.com/_ylt=A0PDoS3341JN31EATy2jzbkF/SIG=12acofo9k/EXP=1297306743/**http%3a/www.abc.net.au/reslib/200710/r195229_741487.jpg" id="297" name="Google Shape;29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371600"/>
            <a:ext cx="371475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0"/>
          <p:cNvSpPr txBox="1"/>
          <p:nvPr>
            <p:ph idx="1" type="body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0"/>
          <p:cNvSpPr txBox="1"/>
          <p:nvPr>
            <p:ph idx="2" type="body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40" title="Geography_and_Weather.asf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type="title"/>
          </p:nvPr>
        </p:nvSpPr>
        <p:spPr>
          <a:xfrm>
            <a:off x="457200" y="704088"/>
            <a:ext cx="8229600" cy="8961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</a:t>
            </a:r>
            <a:r>
              <a:rPr b="1" lang="en-US" sz="5400"/>
              <a:t>Merry Christmas, mate! </a:t>
            </a:r>
            <a:endParaRPr/>
          </a:p>
        </p:txBody>
      </p:sp>
      <p:pic>
        <p:nvPicPr>
          <p:cNvPr descr="surfing_santa.jpg" id="311" name="Google Shape;311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8547" r="18546" t="0"/>
          <a:stretch/>
        </p:blipFill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#2034_proof ccm.jpg" id="312" name="Google Shape;312;p4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-27952" l="0" r="0" t="-27952"/>
          <a:stretch/>
        </p:blipFill>
        <p:spPr>
          <a:xfrm>
            <a:off x="4648200" y="1600200"/>
            <a:ext cx="41910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Standard:</a:t>
            </a:r>
            <a:endParaRPr/>
          </a:p>
        </p:txBody>
      </p:sp>
      <p:sp>
        <p:nvSpPr>
          <p:cNvPr id="120" name="Google Shape;120;p15"/>
          <p:cNvSpPr txBox="1"/>
          <p:nvPr>
            <p:ph idx="1"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040"/>
              <a:buChar char="●"/>
            </a:pPr>
            <a:r>
              <a:rPr lang="en-US" sz="3200"/>
              <a:t>The student will be able to locate selected features of Australia:  the Great Barrier Reef, Coral Sea, Ayers Rock, Indian Ocean, Pacific Ocean, Great Dividing Range, and Great Victoria Desert. </a:t>
            </a:r>
            <a:endParaRPr/>
          </a:p>
          <a:p>
            <a:pPr indent="-80010" lvl="0" marL="273050" rtl="0" algn="l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ds.yahoo.com/_ylt=A0PDoS1F4lJNoE8AeTSjzbkF/SIG=12kh41912/EXP=1297306309/**http%3a/www.bom.gov.au/climate/how/newproducts/images/kpn_map.jpg" id="317" name="Google Shape;31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/>
              <a:t>The Remote Part of Australia</a:t>
            </a:r>
            <a:endParaRPr/>
          </a:p>
        </p:txBody>
      </p:sp>
      <p:sp>
        <p:nvSpPr>
          <p:cNvPr id="323" name="Google Shape;323;p43"/>
          <p:cNvSpPr txBox="1"/>
          <p:nvPr>
            <p:ph idx="1" type="body"/>
          </p:nvPr>
        </p:nvSpPr>
        <p:spPr>
          <a:xfrm>
            <a:off x="0" y="1295400"/>
            <a:ext cx="4495800" cy="505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Australians call remote wilderness the “bush”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“Outback” is the country’s dry interior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The Outback is mainly open, flat, dry land with very few inhabitants.</a:t>
            </a:r>
            <a:endParaRPr/>
          </a:p>
        </p:txBody>
      </p:sp>
      <p:pic>
        <p:nvPicPr>
          <p:cNvPr descr="http://rds.yahoo.com/_ylt=A0PDoYCz61JNWGMAg8ejzbkF/SIG=12ejiv7t3/EXP=1297308723/**http%3a/www.robinbell.se/Images/Outback-Preview_pic0001.png" id="324" name="Google Shape;32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1371600"/>
            <a:ext cx="4162425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ds.yahoo.com/_ylt=A0PDoX5a8FJN4HUAoWijzbkF/SIG=124iuucqp/EXP=1297309914/**http%3a/www.worldsmartkids.com/images/Outback.jpg" id="325" name="Google Shape;32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The Outback</a:t>
            </a:r>
            <a:endParaRPr/>
          </a:p>
        </p:txBody>
      </p:sp>
      <p:pic>
        <p:nvPicPr>
          <p:cNvPr descr="http://rds.yahoo.com/_ylt=A0PDoYDJ8FJNOWQAEmujzbkF/SIG=151cdgd82/EXP=1297310025/**http%3a/www.cringel.com/files/images/adia-2007-09-02-DSC-5381-stray-animals-next-280-kilometers-sign-outback-western-australia-cringel.com.jpg" id="331" name="Google Shape;33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6800"/>
            <a:ext cx="5410200" cy="3676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ds.yahoo.com/_ylt=A0PDoYCx8VJNgmQANG6jzbkF/SIG=12a6nf8u4/EXP=1297310257/**http%3a/www.abc.net.au/reslib/200707/r164539_608202.jpg" id="332" name="Google Shape;33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7300" y="1066800"/>
            <a:ext cx="407670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ds.yahoo.com/_ylt=A0PDoYAW8lJNqWQAn2qjzbkF/SIG=14g230c0b/EXP=1297310358/**http%3a/image.4wheeloffroad.com/f/17440264%2bw750%2bst0/131_0512_07_z%2baustralian_4x4_outback_challenge%2bgecko_with_hat.jpg" id="333" name="Google Shape;33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2800" y="4144963"/>
            <a:ext cx="1981200" cy="2713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ds.yahoo.com/_ylt=A0PDoTFf8lJNMxkA0pajzbkF/SIG=129p1tsfd/EXP=1297310431/**http%3a/www.philippinesolarcar.org/_images/outback.jpg" id="334" name="Google Shape;334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794125"/>
            <a:ext cx="7315200" cy="30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/>
              <a:t>Natural Resources of Australia</a:t>
            </a:r>
            <a:endParaRPr/>
          </a:p>
        </p:txBody>
      </p:sp>
      <p:sp>
        <p:nvSpPr>
          <p:cNvPr id="340" name="Google Shape;340;p45"/>
          <p:cNvSpPr txBox="1"/>
          <p:nvPr>
            <p:ph idx="1" type="body"/>
          </p:nvPr>
        </p:nvSpPr>
        <p:spPr>
          <a:xfrm>
            <a:off x="0" y="1371600"/>
            <a:ext cx="4343400" cy="49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000000"/>
                </a:solidFill>
              </a:rPr>
              <a:t>Australians mine for </a:t>
            </a:r>
            <a:r>
              <a:rPr lang="en-US">
                <a:solidFill>
                  <a:srgbClr val="FF0000"/>
                </a:solidFill>
              </a:rPr>
              <a:t>coal, iron ore, copper, gold, silver, diamonds, etc.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000000"/>
                </a:solidFill>
              </a:rPr>
              <a:t>Australia’s</a:t>
            </a:r>
            <a:r>
              <a:rPr lang="en-US">
                <a:solidFill>
                  <a:srgbClr val="FF0000"/>
                </a:solidFill>
              </a:rPr>
              <a:t> minerals are often found in areas that are difficult to reach.</a:t>
            </a:r>
            <a:endParaRPr/>
          </a:p>
          <a:p>
            <a:pPr indent="-116204" lvl="0" marL="27305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http://rds.yahoo.com/_ylt=A0PDoX1s81JN_2QAJuajzbkF/SIG=11rnv8ec5/EXP=1297310700/**http%3a/s1.hubimg.com/u/3394968_f520.jpg" id="341" name="Google Shape;34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600200"/>
            <a:ext cx="4495800" cy="441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6" title="Industry_and_Natural_Resources.asf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ruckgps.org/wp-content/uploads/2012/05/bucyrus-mt6300ac.jpg" id="351" name="Google Shape;35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71600"/>
            <a:ext cx="8799478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arabianindustry.com/static/content/images/larger1/47079-412510.jpg" id="356" name="Google Shape;35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838200"/>
            <a:ext cx="8229600" cy="586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/>
          <p:nvPr>
            <p:ph type="title"/>
          </p:nvPr>
        </p:nvSpPr>
        <p:spPr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/>
              <a:t>Natural Resources of Australia</a:t>
            </a:r>
            <a:endParaRPr/>
          </a:p>
        </p:txBody>
      </p:sp>
      <p:sp>
        <p:nvSpPr>
          <p:cNvPr id="362" name="Google Shape;362;p49"/>
          <p:cNvSpPr txBox="1"/>
          <p:nvPr>
            <p:ph idx="1" type="body"/>
          </p:nvPr>
        </p:nvSpPr>
        <p:spPr>
          <a:xfrm>
            <a:off x="0" y="1219200"/>
            <a:ext cx="4495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Highways and railroads are expensive to build, but they are needed to get workers and machinery to remote locations.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Once the minerals are mined, expensive equipment is needed to move the minerals to populated areas for trade.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REMOTE, REMOTE, REMOTE!!!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http://rds.yahoo.com/_ylt=A0PDoX2T81JN6GMAuWCjzbkF/SIG=12upn3egv/EXP=1297310739/**http%3a/i01.i.aliimg.com/photo/v0/108469351/IRON_ORE_MINES_IN_AUSTRALIA.jpg" id="363" name="Google Shape;36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850" y="2252188"/>
            <a:ext cx="4876800" cy="397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50"/>
          <p:cNvSpPr txBox="1"/>
          <p:nvPr>
            <p:ph idx="1" type="body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0"/>
          <p:cNvSpPr txBox="1"/>
          <p:nvPr>
            <p:ph idx="2" type="body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50" title="Transportation.asf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1"/>
          <p:cNvSpPr txBox="1"/>
          <p:nvPr>
            <p:ph type="title"/>
          </p:nvPr>
        </p:nvSpPr>
        <p:spPr>
          <a:xfrm>
            <a:off x="457200" y="704097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people live</a:t>
            </a:r>
            <a:endParaRPr/>
          </a:p>
        </p:txBody>
      </p:sp>
      <p:sp>
        <p:nvSpPr>
          <p:cNvPr id="377" name="Google Shape;377;p51"/>
          <p:cNvSpPr txBox="1"/>
          <p:nvPr>
            <p:ph idx="1" type="body"/>
          </p:nvPr>
        </p:nvSpPr>
        <p:spPr>
          <a:xfrm>
            <a:off x="138700" y="1920075"/>
            <a:ext cx="43572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80% of Australians live in Urban Areas. 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Most people live on the Southeast &amp; Southwest coasts. 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rgbClr val="FF0000"/>
                </a:solidFill>
              </a:rPr>
              <a:t>Remote places where no people live is called “the Bush”</a:t>
            </a:r>
            <a:endParaRPr/>
          </a:p>
          <a:p>
            <a:pPr indent="-116204" lvl="0" marL="27305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78" name="Google Shape;378;p5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725" y="2123649"/>
            <a:ext cx="4816800" cy="32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 title="Intro to Australi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" y="0"/>
            <a:ext cx="91440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2"/>
          <p:cNvSpPr txBox="1"/>
          <p:nvPr>
            <p:ph idx="1" type="body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2"/>
          <p:cNvSpPr txBox="1"/>
          <p:nvPr>
            <p:ph idx="2" type="body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p52" title="Sports_and_Recreation.asf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300" y="0"/>
            <a:ext cx="7740000" cy="67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457200" y="2286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“Unique” Australia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     </a:t>
            </a:r>
            <a:r>
              <a:rPr lang="en-US" sz="2800">
                <a:latin typeface="Aharoni"/>
                <a:ea typeface="Aharoni"/>
                <a:cs typeface="Aharoni"/>
                <a:sym typeface="Aharoni"/>
              </a:rPr>
              <a:t>It is the smallest continent and the oldest.</a:t>
            </a:r>
            <a:endParaRPr/>
          </a:p>
          <a:p>
            <a:pPr indent="-246062" lvl="1" marL="639762" rtl="0" algn="l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latin typeface="Aharoni"/>
                <a:ea typeface="Aharoni"/>
                <a:cs typeface="Aharoni"/>
                <a:sym typeface="Aharoni"/>
              </a:rPr>
              <a:t>The soil is the oldest on earth and least fertile.</a:t>
            </a:r>
            <a:endParaRPr/>
          </a:p>
          <a:p>
            <a:pPr indent="-246062" lvl="1" marL="639762" rtl="0" algn="l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latin typeface="Aharoni"/>
                <a:ea typeface="Aharoni"/>
                <a:cs typeface="Aharoni"/>
                <a:sym typeface="Aharoni"/>
              </a:rPr>
              <a:t>44% of Australia is desert</a:t>
            </a:r>
            <a:endParaRPr/>
          </a:p>
        </p:txBody>
      </p:sp>
      <p:pic>
        <p:nvPicPr>
          <p:cNvPr descr="http://rds.yahoo.com/_ylt=A0PDoYBrfFFNTloALY.jzbkF/SIG=13ak83b8v/EXP=1297214699/**http%3a/upload.wikimedia.org/wikipedia/commons/thumb/4/43/Outback.JPG/800px-Outback.JPG" id="132" name="Google Shape;1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is Australia? </a:t>
            </a:r>
            <a:endParaRPr/>
          </a:p>
        </p:txBody>
      </p:sp>
      <p:pic>
        <p:nvPicPr>
          <p:cNvPr id="138" name="Google Shape;13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151612"/>
            <a:ext cx="8229600" cy="395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“Unique” Australia</a:t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0" y="1920875"/>
            <a:ext cx="4495800" cy="4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Australia is a </a:t>
            </a:r>
            <a:r>
              <a:rPr lang="en-US">
                <a:solidFill>
                  <a:srgbClr val="000000"/>
                </a:solidFill>
              </a:rPr>
              <a:t>country</a:t>
            </a:r>
            <a:r>
              <a:rPr lang="en-US"/>
              <a:t>, a </a:t>
            </a:r>
            <a:r>
              <a:rPr lang="en-US">
                <a:solidFill>
                  <a:srgbClr val="000000"/>
                </a:solidFill>
              </a:rPr>
              <a:t>continent</a:t>
            </a:r>
            <a:r>
              <a:rPr lang="en-US"/>
              <a:t> and an </a:t>
            </a:r>
            <a:r>
              <a:rPr lang="en-US">
                <a:solidFill>
                  <a:srgbClr val="000000"/>
                </a:solidFill>
              </a:rPr>
              <a:t>island</a:t>
            </a:r>
            <a:endParaRPr>
              <a:solidFill>
                <a:srgbClr val="000000"/>
              </a:solidFill>
            </a:endParaRPr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Two major oceans surround Australia and many seas.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The only continent that receives LESS rainfall than Australia is Antarctica.</a:t>
            </a:r>
            <a:endParaRPr/>
          </a:p>
        </p:txBody>
      </p:sp>
      <p:pic>
        <p:nvPicPr>
          <p:cNvPr descr="http://rds.yahoo.com/_ylt=A0PDoTBNfVFNCgcAAbejzbkF/SIG=1288qrt3j/EXP=1297214925/**http%3a/www.virtualoceania.net/oceania/maps/globe.gif"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0" y="1752600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2209800" y="5410200"/>
            <a:ext cx="2209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Antarctica</a:t>
            </a:r>
            <a:endParaRPr/>
          </a:p>
        </p:txBody>
      </p:sp>
      <p:cxnSp>
        <p:nvCxnSpPr>
          <p:cNvPr id="147" name="Google Shape;147;p19"/>
          <p:cNvCxnSpPr/>
          <p:nvPr/>
        </p:nvCxnSpPr>
        <p:spPr>
          <a:xfrm>
            <a:off x="3352800" y="5715000"/>
            <a:ext cx="2971800" cy="457200"/>
          </a:xfrm>
          <a:prstGeom prst="straightConnector1">
            <a:avLst/>
          </a:prstGeom>
          <a:noFill/>
          <a:ln cap="flat" cmpd="sng" w="9525">
            <a:solidFill>
              <a:srgbClr val="075192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>
            <p:ph idx="2" type="body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0" title="Unique_Wildlife.asf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Major Physical Features</a:t>
            </a:r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0" y="1219200"/>
            <a:ext cx="56388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2000"/>
              <a:t>Great Barrier Reef</a:t>
            </a:r>
            <a:endParaRPr/>
          </a:p>
          <a:p>
            <a:pPr indent="-273050" lvl="0" marL="273050" rtl="0" algn="l">
              <a:spcBef>
                <a:spcPts val="400"/>
              </a:spcBef>
              <a:spcAft>
                <a:spcPts val="0"/>
              </a:spcAft>
              <a:buSzPts val="1900"/>
              <a:buChar char="●"/>
            </a:pPr>
            <a:r>
              <a:rPr lang="en-US" sz="2000"/>
              <a:t>Coral Sea</a:t>
            </a:r>
            <a:endParaRPr/>
          </a:p>
          <a:p>
            <a:pPr indent="-273050" lvl="0" marL="273050" rtl="0" algn="l">
              <a:spcBef>
                <a:spcPts val="400"/>
              </a:spcBef>
              <a:spcAft>
                <a:spcPts val="0"/>
              </a:spcAft>
              <a:buSzPts val="1900"/>
              <a:buChar char="●"/>
            </a:pPr>
            <a:r>
              <a:rPr lang="en-US" sz="2000"/>
              <a:t>Ayers Rock (Uluru)</a:t>
            </a:r>
            <a:endParaRPr/>
          </a:p>
          <a:p>
            <a:pPr indent="-273050" lvl="0" marL="273050" rtl="0" algn="l">
              <a:spcBef>
                <a:spcPts val="400"/>
              </a:spcBef>
              <a:spcAft>
                <a:spcPts val="0"/>
              </a:spcAft>
              <a:buSzPts val="1900"/>
              <a:buChar char="●"/>
            </a:pPr>
            <a:r>
              <a:rPr lang="en-US" sz="2000"/>
              <a:t>Great Victoria Desert</a:t>
            </a:r>
            <a:endParaRPr/>
          </a:p>
          <a:p>
            <a:pPr indent="-273050" lvl="0" marL="273050" rtl="0" algn="l">
              <a:spcBef>
                <a:spcPts val="400"/>
              </a:spcBef>
              <a:spcAft>
                <a:spcPts val="0"/>
              </a:spcAft>
              <a:buSzPts val="1900"/>
              <a:buChar char="●"/>
            </a:pPr>
            <a:r>
              <a:rPr lang="en-US" sz="2000"/>
              <a:t>Great Dividing Range</a:t>
            </a:r>
            <a:endParaRPr/>
          </a:p>
          <a:p>
            <a:pPr indent="-273050" lvl="0" marL="273050" rtl="0" algn="l">
              <a:spcBef>
                <a:spcPts val="400"/>
              </a:spcBef>
              <a:spcAft>
                <a:spcPts val="0"/>
              </a:spcAft>
              <a:buSzPts val="1900"/>
              <a:buChar char="●"/>
            </a:pPr>
            <a:r>
              <a:rPr lang="en-US" sz="2000"/>
              <a:t>Indian Ocean </a:t>
            </a:r>
            <a:endParaRPr/>
          </a:p>
          <a:p>
            <a:pPr indent="-273050" lvl="0" marL="273050" rtl="0" algn="l">
              <a:spcBef>
                <a:spcPts val="400"/>
              </a:spcBef>
              <a:spcAft>
                <a:spcPts val="0"/>
              </a:spcAft>
              <a:buSzPts val="1900"/>
              <a:buChar char="●"/>
            </a:pPr>
            <a:r>
              <a:rPr lang="en-US" sz="2000"/>
              <a:t>Pacific Ocean </a:t>
            </a:r>
            <a:endParaRPr/>
          </a:p>
          <a:p>
            <a:pPr indent="-116204" lvl="0" marL="27305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http://rds.yahoo.com/_ylt=A0PDoYDxpVJNyB0ACQGjzbkF/SIG=12url73tm/EXP=1297290865/**http%3a/www.planetware.com/i/photo/ayers-rock-central-australia-aunt058.jpg" id="162" name="Google Shape;1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0" y="1295400"/>
            <a:ext cx="47625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ds.yahoo.com/_ylt=A0PDoS8uplJNMDQA5D6jzbkF/SIG=13bei29ke/EXP=1297290926/**http%3a/www.worldwildlife.org/wildworld/images/profiles/terrestrial/aa/lg/aa1305a_lg.jpg" id="163" name="Google Shape;16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3800"/>
            <a:ext cx="3810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ds.yahoo.com/_ylt=A0PDoS9XplJNRjQAsj.jzbkF/SIG=13bbd9t1r/EXP=1297290967/**http%3a/images1.fanpop.com/images/photos/2000000/Coral-Reef-sea-life-2025054-480-582.jpg" id="164" name="Google Shape;16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5538" y="3886200"/>
            <a:ext cx="2938462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ds.yahoo.com/_ylt=A0PDoYCLplJNzx0AejejzbkF/SIG=134c8frkk/EXP=1297291019/**http%3a/www.gowhere.com/travel/great%2520barrier%2520reef%2520cruise%2520tour.jpg" id="165" name="Google Shape;16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8050" y="3733800"/>
            <a:ext cx="28575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Flow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 xmlns:r="http://schemas.openxmlformats.org/officeDocument/2006/relationships">
  <a:clrScheme name="Flow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